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63" r:id="rId6"/>
    <p:sldId id="261" r:id="rId7"/>
    <p:sldId id="264" r:id="rId8"/>
    <p:sldId id="262" r:id="rId9"/>
    <p:sldId id="265" r:id="rId10"/>
    <p:sldId id="266" r:id="rId11"/>
    <p:sldId id="267" r:id="rId12"/>
  </p:sldIdLst>
  <p:sldSz cx="12192000" cy="6858000"/>
  <p:notesSz cx="6864350" cy="9996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fr-FR"/>
          </a:p>
        </p:txBody>
      </p:sp>
      <p:sp>
        <p:nvSpPr>
          <p:cNvPr id="3" name="Espace réservé de la date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D1260736-D6EA-40D9-A437-E905ACCDD330}" type="datetimeFigureOut">
              <a:rPr lang="fr-FR" smtClean="0"/>
              <a:t>18/01/2016</a:t>
            </a:fld>
            <a:endParaRPr lang="fr-FR"/>
          </a:p>
        </p:txBody>
      </p:sp>
      <p:sp>
        <p:nvSpPr>
          <p:cNvPr id="4" name="Espace réservé de l'image des diapositives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fr-FR"/>
          </a:p>
        </p:txBody>
      </p:sp>
      <p:sp>
        <p:nvSpPr>
          <p:cNvPr id="5" name="Espace réservé des commentair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0855C92F-FD92-4DEA-85A3-299A00C2B089}" type="slidenum">
              <a:rPr lang="fr-FR" smtClean="0"/>
              <a:t>‹N°›</a:t>
            </a:fld>
            <a:endParaRPr lang="fr-FR"/>
          </a:p>
        </p:txBody>
      </p:sp>
    </p:spTree>
    <p:extLst>
      <p:ext uri="{BB962C8B-B14F-4D97-AF65-F5344CB8AC3E}">
        <p14:creationId xmlns:p14="http://schemas.microsoft.com/office/powerpoint/2010/main" val="277706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55C92F-FD92-4DEA-85A3-299A00C2B089}" type="slidenum">
              <a:rPr lang="fr-FR" smtClean="0"/>
              <a:t>11</a:t>
            </a:fld>
            <a:endParaRPr lang="fr-FR"/>
          </a:p>
        </p:txBody>
      </p:sp>
    </p:spTree>
    <p:extLst>
      <p:ext uri="{BB962C8B-B14F-4D97-AF65-F5344CB8AC3E}">
        <p14:creationId xmlns:p14="http://schemas.microsoft.com/office/powerpoint/2010/main" val="85538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9257F89-41DD-4A91-A140-054C199A66C1}"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4752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AD8438-F134-420D-A6C8-96BC3D7AC9A1}"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5740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FDA48E-6F9A-4CE9-BD60-2B8D555705D8}"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423399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15C92E-089E-4643-8CE9-596D378FFB5C}"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3878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D689653-4465-4933-B3E9-2DC50F4911C2}" type="datetime1">
              <a:rPr lang="fr-FR" smtClean="0"/>
              <a:t>18/01/2016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40538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64BCC57-0E2E-461D-B1BF-D30CFAB99F7C}" type="datetime1">
              <a:rPr lang="fr-FR" smtClean="0"/>
              <a:t>18/01/2016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317615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39A9D36-2D46-49D2-B2FB-E98102D87F59}" type="datetime1">
              <a:rPr lang="fr-FR" smtClean="0"/>
              <a:t>18/01/2016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95713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0A5E47-7454-4890-8AE3-73E56EA25EB7}" type="datetime1">
              <a:rPr lang="fr-FR" smtClean="0"/>
              <a:t>18/01/2016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08382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FE129B-50A9-422B-A4FC-B0FD0B319B93}" type="datetime1">
              <a:rPr lang="fr-FR" smtClean="0"/>
              <a:t>18/01/2016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5906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A9FA80-5761-4C61-9DC7-E35990D2B23E}" type="datetime1">
              <a:rPr lang="fr-FR" smtClean="0"/>
              <a:t>18/01/2016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31201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393DD6-BE16-4779-9EF5-243D1ADD08C4}" type="datetime1">
              <a:rPr lang="fr-FR" smtClean="0"/>
              <a:t>18/01/2016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9040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28D5F-2771-430A-9420-6CB7BEA7B7FA}" type="datetime1">
              <a:rPr lang="fr-FR" smtClean="0"/>
              <a:t>18/01/2016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C1B21-970C-41C0-9466-B8A9D7567D2B}" type="slidenum">
              <a:rPr lang="fr-FR" smtClean="0"/>
              <a:t>‹N°›</a:t>
            </a:fld>
            <a:endParaRPr lang="fr-FR"/>
          </a:p>
        </p:txBody>
      </p:sp>
    </p:spTree>
    <p:extLst>
      <p:ext uri="{BB962C8B-B14F-4D97-AF65-F5344CB8AC3E}">
        <p14:creationId xmlns:p14="http://schemas.microsoft.com/office/powerpoint/2010/main" val="155608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OPIEVOY</a:t>
            </a:r>
            <a:endParaRPr lang="fr-FR" dirty="0"/>
          </a:p>
        </p:txBody>
      </p:sp>
      <p:sp>
        <p:nvSpPr>
          <p:cNvPr id="3" name="Sous-titre 2"/>
          <p:cNvSpPr>
            <a:spLocks noGrp="1"/>
          </p:cNvSpPr>
          <p:nvPr>
            <p:ph type="subTitle" idx="1"/>
          </p:nvPr>
        </p:nvSpPr>
        <p:spPr/>
        <p:txBody>
          <a:bodyPr/>
          <a:lstStyle/>
          <a:p>
            <a:r>
              <a:rPr lang="fr-FR" dirty="0" smtClean="0"/>
              <a:t>Proposition pour les pages de début et de fin de séquence et les fonds d’écran pour les pages de contenu.</a:t>
            </a:r>
          </a:p>
          <a:p>
            <a:r>
              <a:rPr lang="fr-FR" dirty="0" smtClean="0"/>
              <a:t>Ces images écran sont basées sur la photo réf 15 de l’accueil de l’OPIEVOY</a:t>
            </a:r>
            <a:endParaRPr lang="fr-FR" dirty="0"/>
          </a:p>
        </p:txBody>
      </p:sp>
      <p:sp>
        <p:nvSpPr>
          <p:cNvPr id="4" name="Espace réservé du numéro de diapositive 3"/>
          <p:cNvSpPr>
            <a:spLocks noGrp="1"/>
          </p:cNvSpPr>
          <p:nvPr>
            <p:ph type="sldNum" sz="quarter" idx="12"/>
          </p:nvPr>
        </p:nvSpPr>
        <p:spPr/>
        <p:txBody>
          <a:bodyPr/>
          <a:lstStyle/>
          <a:p>
            <a:fld id="{CC4C1B21-970C-41C0-9466-B8A9D7567D2B}" type="slidenum">
              <a:rPr lang="fr-FR" smtClean="0"/>
              <a:t>1</a:t>
            </a:fld>
            <a:endParaRPr lang="fr-FR"/>
          </a:p>
        </p:txBody>
      </p:sp>
    </p:spTree>
    <p:extLst>
      <p:ext uri="{BB962C8B-B14F-4D97-AF65-F5344CB8AC3E}">
        <p14:creationId xmlns:p14="http://schemas.microsoft.com/office/powerpoint/2010/main" val="386579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a:t>P</a:t>
            </a:r>
            <a:r>
              <a:rPr lang="fr-FR" sz="1200" b="1" dirty="0" smtClean="0"/>
              <a:t>age contenu avec fond d’écran </a:t>
            </a:r>
            <a:r>
              <a:rPr lang="fr-FR" sz="1200" dirty="0" smtClean="0"/>
              <a:t>basé sur la photo de l’accueil OPIEVOY. Elle est transparente à 10% , l’objectif étant simplement de ne pas laisser un fond entièrement blanc.</a:t>
            </a:r>
            <a:br>
              <a:rPr lang="fr-FR" sz="1200" dirty="0" smtClean="0"/>
            </a:br>
            <a:r>
              <a:rPr lang="fr-FR" sz="1200" dirty="0" smtClean="0"/>
              <a:t>Celle-ci nous semble ne pas soulever de commentaires particuliers.</a:t>
            </a:r>
            <a:endParaRPr lang="fr-FR" sz="1200" dirty="0"/>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949" t="949" r="1" b="1188"/>
          <a:stretch/>
        </p:blipFill>
        <p:spPr>
          <a:xfrm>
            <a:off x="2458477" y="2024743"/>
            <a:ext cx="7275046" cy="4428310"/>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10</a:t>
            </a:fld>
            <a:endParaRPr lang="fr-FR"/>
          </a:p>
        </p:txBody>
      </p:sp>
    </p:spTree>
    <p:extLst>
      <p:ext uri="{BB962C8B-B14F-4D97-AF65-F5344CB8AC3E}">
        <p14:creationId xmlns:p14="http://schemas.microsoft.com/office/powerpoint/2010/main" val="22268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44633"/>
          <a:stretch/>
        </p:blipFill>
        <p:spPr>
          <a:xfrm>
            <a:off x="295936" y="2439368"/>
            <a:ext cx="10058400" cy="721811"/>
          </a:xfrm>
          <a:prstGeom prst="rect">
            <a:avLst/>
          </a:prstGeom>
        </p:spPr>
      </p:pic>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t="39878"/>
          <a:stretch/>
        </p:blipFill>
        <p:spPr>
          <a:xfrm>
            <a:off x="287111" y="1702717"/>
            <a:ext cx="10040751" cy="647203"/>
          </a:xfrm>
          <a:prstGeom prst="rect">
            <a:avLst/>
          </a:prstGeom>
        </p:spPr>
      </p:pic>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t="48358"/>
          <a:stretch/>
        </p:blipFill>
        <p:spPr>
          <a:xfrm>
            <a:off x="295936" y="4539673"/>
            <a:ext cx="10058400" cy="632271"/>
          </a:xfrm>
          <a:prstGeom prst="rect">
            <a:avLst/>
          </a:prstGeom>
        </p:spPr>
      </p:pic>
      <p:pic>
        <p:nvPicPr>
          <p:cNvPr id="5" name="Image 4"/>
          <p:cNvPicPr>
            <a:picLocks noChangeAspect="1"/>
          </p:cNvPicPr>
          <p:nvPr/>
        </p:nvPicPr>
        <p:blipFill rotWithShape="1">
          <a:blip r:embed="rId6">
            <a:extLst>
              <a:ext uri="{28A0092B-C50C-407E-A947-70E740481C1C}">
                <a14:useLocalDpi xmlns:a14="http://schemas.microsoft.com/office/drawing/2010/main" val="0"/>
              </a:ext>
            </a:extLst>
          </a:blip>
          <a:srcRect l="209" t="59575" r="-209" b="-14043"/>
          <a:stretch/>
        </p:blipFill>
        <p:spPr>
          <a:xfrm>
            <a:off x="295936" y="3968598"/>
            <a:ext cx="10058400" cy="693122"/>
          </a:xfrm>
          <a:prstGeom prst="rect">
            <a:avLst/>
          </a:prstGeom>
        </p:spPr>
      </p:pic>
      <p:pic>
        <p:nvPicPr>
          <p:cNvPr id="6" name="Image 5"/>
          <p:cNvPicPr>
            <a:picLocks noChangeAspect="1"/>
          </p:cNvPicPr>
          <p:nvPr/>
        </p:nvPicPr>
        <p:blipFill rotWithShape="1">
          <a:blip r:embed="rId7">
            <a:extLst>
              <a:ext uri="{28A0092B-C50C-407E-A947-70E740481C1C}">
                <a14:useLocalDpi xmlns:a14="http://schemas.microsoft.com/office/drawing/2010/main" val="0"/>
              </a:ext>
            </a:extLst>
          </a:blip>
          <a:srcRect t="56808"/>
          <a:stretch/>
        </p:blipFill>
        <p:spPr>
          <a:xfrm>
            <a:off x="278287" y="1010141"/>
            <a:ext cx="10058400" cy="602033"/>
          </a:xfrm>
          <a:prstGeom prst="rect">
            <a:avLst/>
          </a:prstGeom>
        </p:spPr>
      </p:pic>
      <p:pic>
        <p:nvPicPr>
          <p:cNvPr id="7" name="Image 6"/>
          <p:cNvPicPr>
            <a:picLocks noChangeAspect="1"/>
          </p:cNvPicPr>
          <p:nvPr/>
        </p:nvPicPr>
        <p:blipFill rotWithShape="1">
          <a:blip r:embed="rId8">
            <a:extLst>
              <a:ext uri="{28A0092B-C50C-407E-A947-70E740481C1C}">
                <a14:useLocalDpi xmlns:a14="http://schemas.microsoft.com/office/drawing/2010/main" val="0"/>
              </a:ext>
            </a:extLst>
          </a:blip>
          <a:srcRect t="47756"/>
          <a:stretch/>
        </p:blipFill>
        <p:spPr>
          <a:xfrm>
            <a:off x="295936" y="3241959"/>
            <a:ext cx="10058400" cy="645859"/>
          </a:xfrm>
          <a:prstGeom prst="rect">
            <a:avLst/>
          </a:prstGeom>
        </p:spPr>
      </p:pic>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t="58817"/>
          <a:stretch/>
        </p:blipFill>
        <p:spPr>
          <a:xfrm>
            <a:off x="295936" y="194966"/>
            <a:ext cx="10058400" cy="706504"/>
          </a:xfrm>
          <a:prstGeom prst="rect">
            <a:avLst/>
          </a:prstGeom>
        </p:spPr>
      </p:pic>
      <p:sp>
        <p:nvSpPr>
          <p:cNvPr id="9" name="Espace réservé du numéro de diapositive 8"/>
          <p:cNvSpPr>
            <a:spLocks noGrp="1"/>
          </p:cNvSpPr>
          <p:nvPr>
            <p:ph type="sldNum" sz="quarter" idx="12"/>
          </p:nvPr>
        </p:nvSpPr>
        <p:spPr/>
        <p:txBody>
          <a:bodyPr/>
          <a:lstStyle/>
          <a:p>
            <a:fld id="{CC4C1B21-970C-41C0-9466-B8A9D7567D2B}" type="slidenum">
              <a:rPr lang="fr-FR" smtClean="0"/>
              <a:t>11</a:t>
            </a:fld>
            <a:endParaRPr lang="fr-FR"/>
          </a:p>
        </p:txBody>
      </p:sp>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689" y="6027737"/>
            <a:ext cx="10058400" cy="657225"/>
          </a:xfrm>
          <a:prstGeom prst="rect">
            <a:avLst/>
          </a:prstGeom>
        </p:spPr>
      </p:pic>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5689" y="5232795"/>
            <a:ext cx="9983593" cy="704948"/>
          </a:xfrm>
          <a:prstGeom prst="rect">
            <a:avLst/>
          </a:prstGeom>
        </p:spPr>
      </p:pic>
      <p:sp>
        <p:nvSpPr>
          <p:cNvPr id="12" name="Rectangle 11"/>
          <p:cNvSpPr/>
          <p:nvPr/>
        </p:nvSpPr>
        <p:spPr>
          <a:xfrm>
            <a:off x="10374089" y="215351"/>
            <a:ext cx="592034" cy="573961"/>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85000"/>
                    <a:lumOff val="15000"/>
                  </a:schemeClr>
                </a:solidFill>
              </a:rPr>
              <a:t>1</a:t>
            </a:r>
            <a:endParaRPr lang="fr-FR" dirty="0">
              <a:solidFill>
                <a:schemeClr val="tx1">
                  <a:lumMod val="85000"/>
                  <a:lumOff val="15000"/>
                </a:schemeClr>
              </a:solidFill>
            </a:endParaRPr>
          </a:p>
        </p:txBody>
      </p:sp>
      <p:sp>
        <p:nvSpPr>
          <p:cNvPr id="13" name="Rectangle 12"/>
          <p:cNvSpPr/>
          <p:nvPr/>
        </p:nvSpPr>
        <p:spPr>
          <a:xfrm>
            <a:off x="10336687" y="1010141"/>
            <a:ext cx="600817" cy="579366"/>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2</a:t>
            </a:r>
            <a:endParaRPr lang="fr-FR" dirty="0">
              <a:solidFill>
                <a:schemeClr val="tx1">
                  <a:lumMod val="85000"/>
                  <a:lumOff val="15000"/>
                </a:schemeClr>
              </a:solidFill>
            </a:endParaRPr>
          </a:p>
        </p:txBody>
      </p:sp>
      <p:sp>
        <p:nvSpPr>
          <p:cNvPr id="14" name="Rectangle 13"/>
          <p:cNvSpPr/>
          <p:nvPr/>
        </p:nvSpPr>
        <p:spPr>
          <a:xfrm>
            <a:off x="10346630" y="1702716"/>
            <a:ext cx="592034" cy="608763"/>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85000"/>
                    <a:lumOff val="15000"/>
                  </a:schemeClr>
                </a:solidFill>
              </a:rPr>
              <a:t>3</a:t>
            </a:r>
            <a:endParaRPr lang="fr-FR" dirty="0">
              <a:solidFill>
                <a:schemeClr val="tx1">
                  <a:lumMod val="85000"/>
                  <a:lumOff val="15000"/>
                </a:schemeClr>
              </a:solidFill>
            </a:endParaRPr>
          </a:p>
        </p:txBody>
      </p:sp>
      <p:sp>
        <p:nvSpPr>
          <p:cNvPr id="15" name="Rectangle 14"/>
          <p:cNvSpPr/>
          <p:nvPr/>
        </p:nvSpPr>
        <p:spPr>
          <a:xfrm>
            <a:off x="10357021" y="2441929"/>
            <a:ext cx="592034" cy="590815"/>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4</a:t>
            </a:r>
          </a:p>
        </p:txBody>
      </p:sp>
      <p:sp>
        <p:nvSpPr>
          <p:cNvPr id="16" name="Rectangle 15"/>
          <p:cNvSpPr/>
          <p:nvPr/>
        </p:nvSpPr>
        <p:spPr>
          <a:xfrm>
            <a:off x="10367412" y="3250238"/>
            <a:ext cx="592033" cy="575278"/>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85000"/>
                    <a:lumOff val="15000"/>
                  </a:schemeClr>
                </a:solidFill>
              </a:rPr>
              <a:t>5</a:t>
            </a:r>
            <a:endParaRPr lang="fr-FR" dirty="0">
              <a:solidFill>
                <a:schemeClr val="tx1">
                  <a:lumMod val="85000"/>
                  <a:lumOff val="15000"/>
                </a:schemeClr>
              </a:solidFill>
            </a:endParaRPr>
          </a:p>
        </p:txBody>
      </p:sp>
      <p:sp>
        <p:nvSpPr>
          <p:cNvPr id="17" name="Rectangle 16"/>
          <p:cNvSpPr/>
          <p:nvPr/>
        </p:nvSpPr>
        <p:spPr>
          <a:xfrm>
            <a:off x="10367411" y="3971038"/>
            <a:ext cx="592033" cy="516044"/>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85000"/>
                    <a:lumOff val="15000"/>
                  </a:schemeClr>
                </a:solidFill>
              </a:rPr>
              <a:t>6</a:t>
            </a:r>
            <a:endParaRPr lang="fr-FR" dirty="0">
              <a:solidFill>
                <a:schemeClr val="tx1">
                  <a:lumMod val="85000"/>
                  <a:lumOff val="15000"/>
                </a:schemeClr>
              </a:solidFill>
            </a:endParaRPr>
          </a:p>
        </p:txBody>
      </p:sp>
      <p:sp>
        <p:nvSpPr>
          <p:cNvPr id="18" name="Rectangle 17"/>
          <p:cNvSpPr/>
          <p:nvPr/>
        </p:nvSpPr>
        <p:spPr>
          <a:xfrm>
            <a:off x="10367410" y="4541304"/>
            <a:ext cx="592033" cy="588898"/>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7</a:t>
            </a:r>
          </a:p>
        </p:txBody>
      </p:sp>
      <p:sp>
        <p:nvSpPr>
          <p:cNvPr id="19" name="Rectangle 18"/>
          <p:cNvSpPr/>
          <p:nvPr/>
        </p:nvSpPr>
        <p:spPr>
          <a:xfrm>
            <a:off x="10306674" y="5261938"/>
            <a:ext cx="642381" cy="645286"/>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8</a:t>
            </a:r>
          </a:p>
        </p:txBody>
      </p:sp>
      <p:sp>
        <p:nvSpPr>
          <p:cNvPr id="20" name="Rectangle 19"/>
          <p:cNvSpPr/>
          <p:nvPr/>
        </p:nvSpPr>
        <p:spPr>
          <a:xfrm>
            <a:off x="10367410" y="6037726"/>
            <a:ext cx="600817" cy="620686"/>
          </a:xfrm>
          <a:prstGeom prst="rect">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9</a:t>
            </a:r>
            <a:endParaRPr lang="fr-FR" dirty="0">
              <a:solidFill>
                <a:schemeClr val="tx1">
                  <a:lumMod val="85000"/>
                  <a:lumOff val="15000"/>
                </a:schemeClr>
              </a:solidFill>
            </a:endParaRPr>
          </a:p>
        </p:txBody>
      </p:sp>
    </p:spTree>
    <p:extLst>
      <p:ext uri="{BB962C8B-B14F-4D97-AF65-F5344CB8AC3E}">
        <p14:creationId xmlns:p14="http://schemas.microsoft.com/office/powerpoint/2010/main" val="15888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dirty="0" smtClean="0"/>
              <a:t>Page d’accueil avec photo Instant-Learning présentée dans les </a:t>
            </a:r>
            <a:r>
              <a:rPr lang="fr-FR" sz="1200" dirty="0" err="1" smtClean="0"/>
              <a:t>storyboards</a:t>
            </a:r>
            <a:r>
              <a:rPr lang="fr-FR" sz="1200" dirty="0" smtClean="0"/>
              <a:t> pour référence</a:t>
            </a:r>
            <a:endParaRPr lang="fr-FR" sz="1200" dirty="0"/>
          </a:p>
        </p:txBody>
      </p:sp>
      <p:pic>
        <p:nvPicPr>
          <p:cNvPr id="3" name="Image 2"/>
          <p:cNvPicPr>
            <a:picLocks noChangeAspect="1"/>
          </p:cNvPicPr>
          <p:nvPr/>
        </p:nvPicPr>
        <p:blipFill>
          <a:blip r:embed="rId2"/>
          <a:stretch>
            <a:fillRect/>
          </a:stretch>
        </p:blipFill>
        <p:spPr>
          <a:xfrm>
            <a:off x="2354317" y="1948301"/>
            <a:ext cx="7483366" cy="4582100"/>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2</a:t>
            </a:fld>
            <a:endParaRPr lang="fr-FR"/>
          </a:p>
        </p:txBody>
      </p:sp>
    </p:spTree>
    <p:extLst>
      <p:ext uri="{BB962C8B-B14F-4D97-AF65-F5344CB8AC3E}">
        <p14:creationId xmlns:p14="http://schemas.microsoft.com/office/powerpoint/2010/main" val="170538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dirty="0" smtClean="0"/>
              <a:t>Pages de contenu basées sur la photo des pages de démarrage et de fin de séquence des </a:t>
            </a:r>
            <a:r>
              <a:rPr lang="fr-FR" sz="1200" dirty="0" err="1" smtClean="0"/>
              <a:t>storyboards</a:t>
            </a:r>
            <a:r>
              <a:rPr lang="fr-FR" sz="1200" dirty="0" smtClean="0"/>
              <a:t> pour référence</a:t>
            </a:r>
            <a:endParaRPr lang="fr-FR" sz="1200" dirty="0"/>
          </a:p>
        </p:txBody>
      </p:sp>
      <p:pic>
        <p:nvPicPr>
          <p:cNvPr id="3" name="Image 2"/>
          <p:cNvPicPr>
            <a:picLocks noChangeAspect="1"/>
          </p:cNvPicPr>
          <p:nvPr/>
        </p:nvPicPr>
        <p:blipFill>
          <a:blip r:embed="rId2"/>
          <a:stretch>
            <a:fillRect/>
          </a:stretch>
        </p:blipFill>
        <p:spPr>
          <a:xfrm>
            <a:off x="2445307" y="2009728"/>
            <a:ext cx="7301386" cy="4470673"/>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3</a:t>
            </a:fld>
            <a:endParaRPr lang="fr-FR"/>
          </a:p>
        </p:txBody>
      </p:sp>
    </p:spTree>
    <p:extLst>
      <p:ext uri="{BB962C8B-B14F-4D97-AF65-F5344CB8AC3E}">
        <p14:creationId xmlns:p14="http://schemas.microsoft.com/office/powerpoint/2010/main" val="384325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100% de transparence</a:t>
            </a:r>
            <a:r>
              <a:rPr lang="fr-FR" sz="1200" dirty="0" smtClean="0"/>
              <a:t>.</a:t>
            </a:r>
            <a:br>
              <a:rPr lang="fr-FR" sz="1200" dirty="0" smtClean="0"/>
            </a:br>
            <a:r>
              <a:rPr lang="fr-FR" sz="1200" dirty="0" smtClean="0"/>
              <a:t>La photo est assez sombre avec une dominante rouge mais elle a l’avantage de montrer très clairement le site.</a:t>
            </a:r>
            <a:br>
              <a:rPr lang="fr-FR" sz="1200" dirty="0" smtClean="0"/>
            </a:br>
            <a:r>
              <a:rPr lang="fr-FR" sz="1200" dirty="0" smtClean="0"/>
              <a:t>L’inconvénient est que l’attention est vite focalisée sur la photo et moins sur les bulles. Ceci étant dit, toutes les pages de démarrage et de fin étant semblables, on peut supposer que les apprenants vont avoir de moins en moins l’attention sur la photo.</a:t>
            </a:r>
            <a:br>
              <a:rPr lang="fr-FR" sz="1200" dirty="0" smtClean="0"/>
            </a:br>
            <a:r>
              <a:rPr lang="fr-FR" sz="1200" dirty="0" smtClean="0"/>
              <a:t>On reconnaît très bien la personne qui est à l’accueil. Notre conseil serait que vous obteniez son accord écrit. A voir peut-être avec votre service juridique.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968" y="1963170"/>
            <a:ext cx="7440063" cy="4591691"/>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4</a:t>
            </a:fld>
            <a:endParaRPr lang="fr-FR"/>
          </a:p>
        </p:txBody>
      </p:sp>
    </p:spTree>
    <p:extLst>
      <p:ext uri="{BB962C8B-B14F-4D97-AF65-F5344CB8AC3E}">
        <p14:creationId xmlns:p14="http://schemas.microsoft.com/office/powerpoint/2010/main" val="363190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100% de transparence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968" y="1995645"/>
            <a:ext cx="7440063" cy="4601217"/>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5</a:t>
            </a:fld>
            <a:endParaRPr lang="fr-FR"/>
          </a:p>
        </p:txBody>
      </p:sp>
    </p:spTree>
    <p:extLst>
      <p:ext uri="{BB962C8B-B14F-4D97-AF65-F5344CB8AC3E}">
        <p14:creationId xmlns:p14="http://schemas.microsoft.com/office/powerpoint/2010/main" val="16313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60% de transparence</a:t>
            </a:r>
            <a:br>
              <a:rPr lang="fr-FR" sz="1200" b="1" dirty="0" smtClean="0"/>
            </a:br>
            <a:r>
              <a:rPr lang="fr-FR" sz="1200" dirty="0" smtClean="0"/>
              <a:t>l’attention est moins sur la photo</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84" y="2150690"/>
            <a:ext cx="7392432" cy="4553585"/>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6</a:t>
            </a:fld>
            <a:endParaRPr lang="fr-FR"/>
          </a:p>
        </p:txBody>
      </p:sp>
    </p:spTree>
    <p:extLst>
      <p:ext uri="{BB962C8B-B14F-4D97-AF65-F5344CB8AC3E}">
        <p14:creationId xmlns:p14="http://schemas.microsoft.com/office/powerpoint/2010/main" val="20634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60% de transparence</a:t>
            </a:r>
            <a:br>
              <a:rPr lang="fr-FR" sz="1200" b="1" dirty="0" smtClean="0"/>
            </a:b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310" y="2089196"/>
            <a:ext cx="7373379" cy="4534533"/>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7</a:t>
            </a:fld>
            <a:endParaRPr lang="fr-FR"/>
          </a:p>
        </p:txBody>
      </p:sp>
    </p:spTree>
    <p:extLst>
      <p:ext uri="{BB962C8B-B14F-4D97-AF65-F5344CB8AC3E}">
        <p14:creationId xmlns:p14="http://schemas.microsoft.com/office/powerpoint/2010/main" val="174333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30% de transparence</a:t>
            </a:r>
            <a:br>
              <a:rPr lang="fr-FR" sz="1200" b="1" dirty="0" smtClean="0"/>
            </a:br>
            <a:r>
              <a:rPr lang="fr-FR" sz="1200" dirty="0" smtClean="0"/>
              <a:t>Nous sommes plus près d’un fond d’écran avec cette transparence, les bulles sont dominantes</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310" y="2133489"/>
            <a:ext cx="7373379" cy="4534533"/>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8</a:t>
            </a:fld>
            <a:endParaRPr lang="fr-FR"/>
          </a:p>
        </p:txBody>
      </p:sp>
    </p:spTree>
    <p:extLst>
      <p:ext uri="{BB962C8B-B14F-4D97-AF65-F5344CB8AC3E}">
        <p14:creationId xmlns:p14="http://schemas.microsoft.com/office/powerpoint/2010/main" val="98671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30% de transparence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021" y="2006357"/>
            <a:ext cx="7401958" cy="4544059"/>
          </a:xfrm>
          <a:prstGeom prst="rect">
            <a:avLst/>
          </a:prstGeom>
        </p:spPr>
      </p:pic>
      <p:sp>
        <p:nvSpPr>
          <p:cNvPr id="4" name="Espace réservé du numéro de diapositive 3"/>
          <p:cNvSpPr>
            <a:spLocks noGrp="1"/>
          </p:cNvSpPr>
          <p:nvPr>
            <p:ph type="sldNum" sz="quarter" idx="12"/>
          </p:nvPr>
        </p:nvSpPr>
        <p:spPr/>
        <p:txBody>
          <a:bodyPr/>
          <a:lstStyle/>
          <a:p>
            <a:fld id="{CC4C1B21-970C-41C0-9466-B8A9D7567D2B}" type="slidenum">
              <a:rPr lang="fr-FR" smtClean="0"/>
              <a:t>9</a:t>
            </a:fld>
            <a:endParaRPr lang="fr-FR"/>
          </a:p>
        </p:txBody>
      </p:sp>
    </p:spTree>
    <p:extLst>
      <p:ext uri="{BB962C8B-B14F-4D97-AF65-F5344CB8AC3E}">
        <p14:creationId xmlns:p14="http://schemas.microsoft.com/office/powerpoint/2010/main" val="8278316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199</Words>
  <Application>Microsoft Office PowerPoint</Application>
  <PresentationFormat>Grand écran</PresentationFormat>
  <Paragraphs>33</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OPIEVOY</vt:lpstr>
      <vt:lpstr>Page d’accueil avec photo Instant-Learning présentée dans les storyboards pour référence</vt:lpstr>
      <vt:lpstr>Pages de contenu basées sur la photo des pages de démarrage et de fin de séquence des storyboards pour référence</vt:lpstr>
      <vt:lpstr>Page de démarrage d’une séquence. Photo reprise à 100% de transparence. La photo est assez sombre avec une dominante rouge mais elle a l’avantage de montrer très clairement le site. L’inconvénient est que l’attention est vite focalisée sur la photo et moins sur les bulles. Ceci étant dit, toutes les pages de démarrage et de fin étant semblables, on peut supposer que les apprenants vont avoir de moins en moins l’attention sur la photo. On reconnaît très bien la personne qui est à l’accueil. Notre conseil serait que vous obteniez son accord écrit. A voir peut-être avec votre service juridique.</vt:lpstr>
      <vt:lpstr>Page de fin d’une séquence. Photo reprise à 100% de transparence</vt:lpstr>
      <vt:lpstr>Page de démarrage d’une séquence. Photo reprise à 60% de transparence l’attention est moins sur la photo</vt:lpstr>
      <vt:lpstr>Page de fin d’une séquence. Photo reprise à 60% de transparence </vt:lpstr>
      <vt:lpstr>Page de démarrage d’une séquence. Photo reprise à 30% de transparence Nous sommes plus près d’un fond d’écran avec cette transparence, les bulles sont dominantes</vt:lpstr>
      <vt:lpstr>Page de fin d’une séquence. Photo reprise à 30% de transparence</vt:lpstr>
      <vt:lpstr>Page contenu avec fond d’écran basé sur la photo de l’accueil OPIEVOY. Elle est transparente à 10% , l’objectif étant simplement de ne pas laisser un fond entièrement blanc. Celle-ci nous semble ne pas soulever de commentaires particuliers.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OPIEVOY</dc:title>
  <dc:creator>Formation4</dc:creator>
  <cp:lastModifiedBy>MORIN Christine</cp:lastModifiedBy>
  <cp:revision>9</cp:revision>
  <cp:lastPrinted>2016-01-18T08:03:11Z</cp:lastPrinted>
  <dcterms:created xsi:type="dcterms:W3CDTF">2016-01-15T11:02:06Z</dcterms:created>
  <dcterms:modified xsi:type="dcterms:W3CDTF">2016-01-18T08:03:23Z</dcterms:modified>
</cp:coreProperties>
</file>