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65" r:id="rId10"/>
    <p:sldId id="271" r:id="rId11"/>
    <p:sldId id="266" r:id="rId12"/>
    <p:sldId id="267" r:id="rId13"/>
    <p:sldId id="268" r:id="rId14"/>
    <p:sldId id="273" r:id="rId15"/>
    <p:sldId id="272" r:id="rId16"/>
    <p:sldId id="274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6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F8F44-3345-47DB-9926-568103154965}" type="datetimeFigureOut">
              <a:rPr lang="fr-FR" smtClean="0"/>
              <a:t>14/12/2015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593D6-8436-4D8B-8792-717D76E9CF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999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25CA4-3809-4C57-B0CA-2368ED5F4D6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83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593D6-8436-4D8B-8792-717D76E9CFB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81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CC4D-700E-4B8E-BB48-E79BBDB044A1}" type="datetime1">
              <a:rPr lang="fr-FR" smtClean="0"/>
              <a:t>14/12/2015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1756-AA51-4C60-A421-0A900128D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79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5880-DF06-48D6-8AB6-A67D8FEB3430}" type="datetime1">
              <a:rPr lang="fr-FR" smtClean="0"/>
              <a:t>14/12/2015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1756-AA51-4C60-A421-0A900128D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05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41E6-ED36-4396-814E-69F187C66AE2}" type="datetime1">
              <a:rPr lang="fr-FR" smtClean="0"/>
              <a:t>14/12/2015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1756-AA51-4C60-A421-0A900128D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60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11D0-7C45-4D6B-AA1C-3DE43CF7D9D1}" type="datetime1">
              <a:rPr lang="fr-FR" smtClean="0"/>
              <a:t>14/12/2015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1756-AA51-4C60-A421-0A900128D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81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72EE-0D50-4879-A01C-B668DB71C64B}" type="datetime1">
              <a:rPr lang="fr-FR" smtClean="0"/>
              <a:t>14/12/2015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1756-AA51-4C60-A421-0A900128D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359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9C41-7092-45FF-86B5-1117DF343BCB}" type="datetime1">
              <a:rPr lang="fr-FR" smtClean="0"/>
              <a:t>14/12/2015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1756-AA51-4C60-A421-0A900128D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695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E634-9F51-4C6B-87DA-67F8178B2CCD}" type="datetime1">
              <a:rPr lang="fr-FR" smtClean="0"/>
              <a:t>14/12/2015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1756-AA51-4C60-A421-0A900128D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07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617E-EB02-4234-8897-AE502F09CFAA}" type="datetime1">
              <a:rPr lang="fr-FR" smtClean="0"/>
              <a:t>14/12/2015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1756-AA51-4C60-A421-0A900128D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92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4845-26FD-4193-B530-D8D89A918673}" type="datetime1">
              <a:rPr lang="fr-FR" smtClean="0"/>
              <a:t>14/12/2015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1756-AA51-4C60-A421-0A900128D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37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14DA-F75E-4A7F-927A-AAC0131EB47C}" type="datetime1">
              <a:rPr lang="fr-FR" smtClean="0"/>
              <a:t>14/12/2015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1756-AA51-4C60-A421-0A900128D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08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BDAD-C8BE-4822-86B0-88EADD34C878}" type="datetime1">
              <a:rPr lang="fr-FR" smtClean="0"/>
              <a:t>14/12/2015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1756-AA51-4C60-A421-0A900128D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73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2E3BD-366B-4671-959B-7F5723022C93}" type="datetime1">
              <a:rPr lang="fr-FR" smtClean="0"/>
              <a:t>14/12/2015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31756-AA51-4C60-A421-0A900128D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55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481949"/>
            <a:ext cx="9144000" cy="1182260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Projet OPIEVOY Migration didacticiel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Storyboard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132083"/>
            <a:ext cx="9144000" cy="1839310"/>
          </a:xfrm>
        </p:spPr>
        <p:txBody>
          <a:bodyPr/>
          <a:lstStyle/>
          <a:p>
            <a:pPr algn="l"/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: </a:t>
            </a:r>
            <a:r>
              <a:rPr lang="fr-FR" sz="18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</a:t>
            </a:r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Gestion des Congés - temps estimé total </a:t>
            </a:r>
            <a:r>
              <a:rPr lang="fr-FR" sz="18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8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4’00</a:t>
            </a:r>
            <a:endParaRPr lang="fr-FR" sz="18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Chef de projet IL : P. MORIN</a:t>
            </a:r>
          </a:p>
          <a:p>
            <a:pPr algn="l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Chef de projet client : Brigitte LECHAPELIER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8" y="742990"/>
            <a:ext cx="1694285" cy="27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0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HRa</a:t>
            </a:r>
            <a:r>
              <a:rPr lang="fr-FR" sz="1800" dirty="0" smtClean="0"/>
              <a:t> </a:t>
            </a:r>
            <a:r>
              <a:rPr lang="fr-FR" sz="1800" dirty="0" err="1" smtClean="0"/>
              <a:t>Space</a:t>
            </a:r>
            <a:r>
              <a:rPr lang="fr-FR" sz="1800" dirty="0" smtClean="0"/>
              <a:t> – Demande de congés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26383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10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est dans l’écran d’accueil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« droits d’absence »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11 : écran détail droits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4945248" y="1871665"/>
            <a:ext cx="3925483" cy="5987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Mais avant d’effectuer notre demande d’absence, nous aimerions consulter l’état de nos droits à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congés.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61380" y="2636623"/>
            <a:ext cx="2584743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dans « Droits d’absence » du thème « Mes absences »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439909" y="4793152"/>
            <a:ext cx="3168063" cy="6324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Avec ces informations en main, nous pouvons poursuivre avec notre demande.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29029" y="3667810"/>
            <a:ext cx="3517642" cy="6890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arrivons sur l ’écran qui nous permet de voir le détail de nos droits acquis, de notre consommation et de ce qu’il reste.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" y="2149290"/>
            <a:ext cx="4422166" cy="220761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8919" y="3972696"/>
            <a:ext cx="938033" cy="1368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838200" y="3037490"/>
            <a:ext cx="4459014" cy="1072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" y="4904917"/>
            <a:ext cx="4440451" cy="1603496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1756-AA51-4C60-A421-0A900128DFA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571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HRa</a:t>
            </a:r>
            <a:r>
              <a:rPr lang="fr-FR" sz="1800" dirty="0" smtClean="0"/>
              <a:t> </a:t>
            </a:r>
            <a:r>
              <a:rPr lang="fr-FR" sz="1800" dirty="0" err="1" smtClean="0"/>
              <a:t>Space</a:t>
            </a:r>
            <a:r>
              <a:rPr lang="fr-FR" sz="1800" dirty="0" smtClean="0"/>
              <a:t> – Demande de congés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714563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12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« mes demandes d’absence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Zoom fenêtre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8" name="Rectangle 27"/>
          <p:cNvSpPr/>
          <p:nvPr/>
        </p:nvSpPr>
        <p:spPr>
          <a:xfrm>
            <a:off x="5031236" y="1816533"/>
            <a:ext cx="3097420" cy="697512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Dans le thème « Mes absences » sélectionnez « Mes demandes d’absence », en cliquant dessus 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Espace réservé du contenu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25" b="20771"/>
          <a:stretch/>
        </p:blipFill>
        <p:spPr bwMode="auto">
          <a:xfrm>
            <a:off x="71733" y="2175650"/>
            <a:ext cx="3092837" cy="3755273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9" name="Cadre 28"/>
          <p:cNvSpPr/>
          <p:nvPr/>
        </p:nvSpPr>
        <p:spPr>
          <a:xfrm>
            <a:off x="78996" y="4212523"/>
            <a:ext cx="1530866" cy="192115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1505210" y="2322786"/>
            <a:ext cx="3686900" cy="1985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1756-AA51-4C60-A421-0A900128DFA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324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HRa</a:t>
            </a:r>
            <a:r>
              <a:rPr lang="fr-FR" sz="1800" dirty="0" smtClean="0"/>
              <a:t> </a:t>
            </a:r>
            <a:r>
              <a:rPr lang="fr-FR" sz="1800" dirty="0" err="1" smtClean="0"/>
              <a:t>Space</a:t>
            </a:r>
            <a:r>
              <a:rPr lang="fr-FR" sz="1800" dirty="0" smtClean="0"/>
              <a:t> – Demande de congés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328350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13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est dans l’écran de saisie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« ajouter une absence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14 : apparition liste déroulante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« congés annuels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5209525" y="1896521"/>
            <a:ext cx="2884152" cy="4788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Voici la fenêtre de saisie de l’absence.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71716" y="2580831"/>
            <a:ext cx="2047970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dans « Ajouter une absence ».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5030680" y="3459675"/>
            <a:ext cx="2726666" cy="565414"/>
          </a:xfrm>
          <a:prstGeom prst="wedgeRectCallout">
            <a:avLst>
              <a:gd name="adj1" fmla="val -52827"/>
              <a:gd name="adj2" fmla="val 7365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liste des types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d’absence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apparaît.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7888"/>
            <a:ext cx="4727660" cy="221881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57379" y="3061596"/>
            <a:ext cx="938033" cy="2071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1952337" y="2988026"/>
            <a:ext cx="4038560" cy="110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537411" y="4167332"/>
            <a:ext cx="3028520" cy="55349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continuer avec notre exemple, cliquez dans « CONGES ANNUELS »…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135714" y="4152121"/>
            <a:ext cx="1843329" cy="2336854"/>
            <a:chOff x="135714" y="4152121"/>
            <a:chExt cx="1843329" cy="2336854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123"/>
            <a:stretch/>
          </p:blipFill>
          <p:spPr>
            <a:xfrm>
              <a:off x="135714" y="4152121"/>
              <a:ext cx="1843329" cy="2336854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1254144" y="5229184"/>
              <a:ext cx="708704" cy="154009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1239762" y="5462862"/>
            <a:ext cx="737467" cy="722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1952337" y="4614041"/>
            <a:ext cx="3712739" cy="921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688338" y="5493677"/>
            <a:ext cx="2726666" cy="5654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…et poursuivons.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1756-AA51-4C60-A421-0A900128DFA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195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HRa</a:t>
            </a:r>
            <a:r>
              <a:rPr lang="fr-FR" sz="1800" dirty="0" smtClean="0"/>
              <a:t> </a:t>
            </a:r>
            <a:r>
              <a:rPr lang="fr-FR" sz="1800" dirty="0" err="1" smtClean="0"/>
              <a:t>Space</a:t>
            </a:r>
            <a:r>
              <a:rPr lang="fr-FR" sz="1800" dirty="0" smtClean="0"/>
              <a:t> – Demande de congés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768384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15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est dans l’écran de saisie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Ouverture post-it info sur  clic loupe ou similaire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Voir s’il faut montrer au moins un exemple</a:t>
                      </a:r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 d’utilisation du calendrier d’aide pour la sélection des dates ou si les apprenants sont déjà habitués.</a:t>
                      </a:r>
                    </a:p>
                    <a:p>
                      <a:endParaRPr lang="fr-FR" sz="11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Faire copies d’écran en conséquence</a:t>
                      </a:r>
                    </a:p>
                    <a:p>
                      <a:endParaRPr lang="fr-FR" sz="11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Vérifier le fonctionnement exact in situ et ajuster les écrans et bulles en conséquence</a:t>
                      </a:r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5090329" y="1786759"/>
            <a:ext cx="3633257" cy="7147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avons sélectionné une demande de « CONGES ANNUELS ». Il nous faut maintenant indiquer les dates souhaitées.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249689" y="2698279"/>
            <a:ext cx="3490808" cy="632458"/>
          </a:xfrm>
          <a:prstGeom prst="wedgeRectCallout">
            <a:avLst>
              <a:gd name="adj1" fmla="val -46726"/>
              <a:gd name="adj2" fmla="val 7247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ous pouvons saisir les dates directement ou utiliser le calendrier en cliquant sur la flèche.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28919" y="2698279"/>
            <a:ext cx="5020201" cy="2634826"/>
            <a:chOff x="28919" y="2698279"/>
            <a:chExt cx="5020201" cy="2634826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19" y="2698279"/>
              <a:ext cx="5020201" cy="2634826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1256058" y="3915898"/>
              <a:ext cx="770300" cy="118344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1" name="Connecteur droit 10"/>
          <p:cNvCxnSpPr/>
          <p:nvPr/>
        </p:nvCxnSpPr>
        <p:spPr>
          <a:xfrm>
            <a:off x="8492359" y="3205655"/>
            <a:ext cx="2186151" cy="828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3481966" y="3121572"/>
            <a:ext cx="1972400" cy="853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341949" y="3688482"/>
            <a:ext cx="2508377" cy="5654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Mais comment faire avec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les demi-journées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2749" y="3600324"/>
            <a:ext cx="561975" cy="542925"/>
          </a:xfrm>
          <a:prstGeom prst="rect">
            <a:avLst/>
          </a:prstGeom>
        </p:spPr>
      </p:pic>
      <p:sp>
        <p:nvSpPr>
          <p:cNvPr id="27" name="Chevron 26"/>
          <p:cNvSpPr/>
          <p:nvPr/>
        </p:nvSpPr>
        <p:spPr>
          <a:xfrm>
            <a:off x="7891146" y="3726132"/>
            <a:ext cx="484632" cy="484632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32" name="Groupe 31"/>
          <p:cNvGrpSpPr/>
          <p:nvPr/>
        </p:nvGrpSpPr>
        <p:grpSpPr>
          <a:xfrm rot="292373">
            <a:off x="6140963" y="3958023"/>
            <a:ext cx="2787940" cy="1914773"/>
            <a:chOff x="4242573" y="2034671"/>
            <a:chExt cx="3674385" cy="2454489"/>
          </a:xfrm>
        </p:grpSpPr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2573" y="2034671"/>
              <a:ext cx="3674385" cy="2454489"/>
            </a:xfrm>
            <a:prstGeom prst="rect">
              <a:avLst/>
            </a:prstGeom>
          </p:spPr>
        </p:pic>
        <p:sp>
          <p:nvSpPr>
            <p:cNvPr id="34" name="ZoneTexte 33"/>
            <p:cNvSpPr txBox="1"/>
            <p:nvPr/>
          </p:nvSpPr>
          <p:spPr>
            <a:xfrm rot="21308766">
              <a:off x="4869199" y="2619827"/>
              <a:ext cx="25450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Quand on ne souhaite prendre que l’après midi, il faut cocher la case « Part dans l’après-midi ».</a:t>
              </a:r>
              <a:endParaRPr lang="fr-FR" dirty="0"/>
            </a:p>
          </p:txBody>
        </p:sp>
      </p:grpSp>
      <p:grpSp>
        <p:nvGrpSpPr>
          <p:cNvPr id="36" name="Groupe 35"/>
          <p:cNvGrpSpPr/>
          <p:nvPr/>
        </p:nvGrpSpPr>
        <p:grpSpPr>
          <a:xfrm rot="292373">
            <a:off x="7531525" y="5024665"/>
            <a:ext cx="3219256" cy="1868748"/>
            <a:chOff x="4242573" y="2034671"/>
            <a:chExt cx="3674385" cy="2454489"/>
          </a:xfrm>
        </p:grpSpPr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2573" y="2034671"/>
              <a:ext cx="3674385" cy="2454489"/>
            </a:xfrm>
            <a:prstGeom prst="rect">
              <a:avLst/>
            </a:prstGeom>
          </p:spPr>
        </p:pic>
        <p:sp>
          <p:nvSpPr>
            <p:cNvPr id="38" name="ZoneTexte 37"/>
            <p:cNvSpPr txBox="1"/>
            <p:nvPr/>
          </p:nvSpPr>
          <p:spPr>
            <a:xfrm rot="21308766">
              <a:off x="4767451" y="2713535"/>
              <a:ext cx="2545063" cy="997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Quand on ne souhaite prendre que la matinée, il faut cocher la case « Revient dans l’après-midi ».</a:t>
              </a:r>
              <a:endParaRPr lang="fr-FR" dirty="0"/>
            </a:p>
          </p:txBody>
        </p:sp>
      </p:grpSp>
      <p:pic>
        <p:nvPicPr>
          <p:cNvPr id="40" name="Imag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626" y="3411607"/>
            <a:ext cx="408337" cy="747441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74" y="3380077"/>
            <a:ext cx="436223" cy="779843"/>
          </a:xfrm>
          <a:prstGeom prst="rect">
            <a:avLst/>
          </a:prstGeom>
        </p:spPr>
      </p:pic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1756-AA51-4C60-A421-0A900128DFA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495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HRa</a:t>
            </a:r>
            <a:r>
              <a:rPr lang="fr-FR" sz="1800" dirty="0" smtClean="0"/>
              <a:t> </a:t>
            </a:r>
            <a:r>
              <a:rPr lang="fr-FR" sz="1800" dirty="0" err="1" smtClean="0"/>
              <a:t>Space</a:t>
            </a:r>
            <a:r>
              <a:rPr lang="fr-FR" sz="1800" dirty="0" smtClean="0"/>
              <a:t> – Demande de congés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57849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16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est dans l’écran de saisie rempli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« valider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5090328" y="1780435"/>
            <a:ext cx="4127243" cy="805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Tous les éléments de notre demande étant saisis : type, date de début et date de fin, et n’ayant pas de commentaire particulier à mentionner, il reste à la valider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15094" y="2681739"/>
            <a:ext cx="3225874" cy="559171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C’est à vous, cliquez sur le bouton qui permet de valider la demande d’absence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5342016" y="4507198"/>
            <a:ext cx="2930183" cy="7339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Très bien !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Les dates de la demande sont maintenant enregistrées…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9" y="2201531"/>
            <a:ext cx="3987566" cy="209285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647090" y="4099034"/>
            <a:ext cx="504497" cy="1997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4162097" y="3079531"/>
            <a:ext cx="1555531" cy="1221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1756-AA51-4C60-A421-0A900128DFA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43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HRa</a:t>
            </a:r>
            <a:r>
              <a:rPr lang="fr-FR" sz="1800" dirty="0" smtClean="0"/>
              <a:t> </a:t>
            </a:r>
            <a:r>
              <a:rPr lang="fr-FR" sz="1800" dirty="0" err="1" smtClean="0"/>
              <a:t>Space</a:t>
            </a:r>
            <a:r>
              <a:rPr lang="fr-FR" sz="1800" dirty="0" smtClean="0"/>
              <a:t> – Demande de congés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455695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17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est dans l’écran de confirmation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 « envoyer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5090329" y="1990371"/>
            <a:ext cx="4029882" cy="5960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…comme en témoigne cet écran de contrôle qui nous précise que la demande d’absence a été ajoutée.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48248" y="3733498"/>
            <a:ext cx="2673061" cy="58901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Allez-y, cliquez sur le bouton qui permet d’envoyer la demande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5595472" y="2720179"/>
            <a:ext cx="3524739" cy="835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Mais si nous voulons que notre demande puisse être approuvée, il nous reste une dernière chose à faire, l’envoyer à notre responsable !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5" y="2207465"/>
            <a:ext cx="4371564" cy="204228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980" y="2962680"/>
            <a:ext cx="1083282" cy="350010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 flipV="1">
            <a:off x="3825766" y="2333297"/>
            <a:ext cx="1418896" cy="804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066198" y="3950911"/>
            <a:ext cx="374412" cy="2568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4361793" y="3846786"/>
            <a:ext cx="728536" cy="360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056673" y="4702288"/>
            <a:ext cx="3698443" cy="767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Excellent, vous venez de faire une nouvelle demande d’absence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et de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l’envoyer à votre responsable pour approbation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90328" y="5598548"/>
            <a:ext cx="3664787" cy="5654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Ceci termine notre tutoriel sur comment faire une demande de congés.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1756-AA51-4C60-A421-0A900128DFA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206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Hra</a:t>
            </a:r>
            <a:r>
              <a:rPr lang="fr-FR" sz="1800" dirty="0" smtClean="0"/>
              <a:t> </a:t>
            </a:r>
            <a:r>
              <a:rPr lang="fr-FR" sz="1800" dirty="0" err="1" smtClean="0"/>
              <a:t>Space</a:t>
            </a:r>
            <a:r>
              <a:rPr lang="fr-FR" sz="1800" dirty="0" smtClean="0"/>
              <a:t> – Demande de congés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470060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18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pouvez maintenant passer à la leçon suivante en utilisant le menu situé à gauche.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1756-AA51-4C60-A421-0A900128DFA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798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HRa</a:t>
            </a:r>
            <a:r>
              <a:rPr lang="fr-FR" sz="1800" dirty="0" smtClean="0"/>
              <a:t> </a:t>
            </a:r>
            <a:r>
              <a:rPr lang="fr-FR" sz="1800" dirty="0" err="1" smtClean="0"/>
              <a:t>Space</a:t>
            </a:r>
            <a:r>
              <a:rPr lang="fr-FR" sz="1800" dirty="0" smtClean="0"/>
              <a:t> – Demande de congés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157349"/>
              </p:ext>
            </p:extLst>
          </p:nvPr>
        </p:nvGraphicFramePr>
        <p:xfrm>
          <a:off x="2660073" y="1620982"/>
          <a:ext cx="9135917" cy="48323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32370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 définition des objectifs de la leçon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25381" y="1962575"/>
            <a:ext cx="3062177" cy="6034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Bienvenue dans cette nouvelle leçon qui a pour objectif de vous montrer comment :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4422" y="2507811"/>
            <a:ext cx="2911568" cy="7105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connecter à l’outil qui permet de gérer vos demandes de congés,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94577" y="3150974"/>
            <a:ext cx="2716023" cy="6469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btenir les informations relatives à vos droits à congés,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0" y="3735916"/>
            <a:ext cx="2716023" cy="6469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époser une demande d’absence.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1756-AA51-4C60-A421-0A900128DFA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020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HRa</a:t>
            </a:r>
            <a:r>
              <a:rPr lang="fr-FR" sz="1800" dirty="0" smtClean="0"/>
              <a:t> </a:t>
            </a:r>
            <a:r>
              <a:rPr lang="fr-FR" sz="1800" dirty="0" err="1" smtClean="0"/>
              <a:t>Space</a:t>
            </a:r>
            <a:r>
              <a:rPr lang="fr-FR" sz="1800" dirty="0" smtClean="0"/>
              <a:t> – Demande de congés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837295"/>
              </p:ext>
            </p:extLst>
          </p:nvPr>
        </p:nvGraphicFramePr>
        <p:xfrm>
          <a:off x="2660073" y="1620982"/>
          <a:ext cx="9135917" cy="4842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42880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ouvre sur le portail OPIEVOY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peut ouvrir sur une info complémentaire sur clic loupe pour envoyer au tutoriel expliquant comment installer une appli dans ses préférences 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Zoom fenêtre « Mes applications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« 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Hra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Space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4846804" y="1840044"/>
            <a:ext cx="3456367" cy="5654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avons ouvert notre ordinateur et nous nous sommes connecté au portail OPIEVOY.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68728" y="3781766"/>
            <a:ext cx="2246085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sur « 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Hra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Space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»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fr-FR" sz="1200" dirty="0" smtClean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l’ouvrir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52337" y="5378026"/>
            <a:ext cx="1169419" cy="503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4" t="19284" r="7511" b="3756"/>
          <a:stretch/>
        </p:blipFill>
        <p:spPr>
          <a:xfrm>
            <a:off x="35179" y="2165446"/>
            <a:ext cx="2582539" cy="183677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977902" y="2609341"/>
            <a:ext cx="3334288" cy="9489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partons du principe que vous avez déjà inscrit cette application dans « Mes applications »  en ayant coché le lien correspondant. 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2186982" y="4168481"/>
            <a:ext cx="4255859" cy="668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0" y="4209158"/>
            <a:ext cx="1933845" cy="2267266"/>
          </a:xfrm>
          <a:prstGeom prst="rect">
            <a:avLst/>
          </a:prstGeom>
        </p:spPr>
      </p:pic>
      <p:sp>
        <p:nvSpPr>
          <p:cNvPr id="29" name="Cadre 28"/>
          <p:cNvSpPr/>
          <p:nvPr/>
        </p:nvSpPr>
        <p:spPr>
          <a:xfrm>
            <a:off x="58419" y="4558088"/>
            <a:ext cx="1980468" cy="3395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0677" y="2972664"/>
            <a:ext cx="561975" cy="542925"/>
          </a:xfrm>
          <a:prstGeom prst="rect">
            <a:avLst/>
          </a:prstGeom>
        </p:spPr>
      </p:pic>
      <p:grpSp>
        <p:nvGrpSpPr>
          <p:cNvPr id="37" name="Groupe 36"/>
          <p:cNvGrpSpPr/>
          <p:nvPr/>
        </p:nvGrpSpPr>
        <p:grpSpPr>
          <a:xfrm rot="292373">
            <a:off x="8515292" y="1382096"/>
            <a:ext cx="3674385" cy="2454489"/>
            <a:chOff x="4242573" y="2034671"/>
            <a:chExt cx="3674385" cy="2454489"/>
          </a:xfrm>
        </p:grpSpPr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2573" y="2034671"/>
              <a:ext cx="3674385" cy="2454489"/>
            </a:xfrm>
            <a:prstGeom prst="rect">
              <a:avLst/>
            </a:prstGeom>
          </p:spPr>
        </p:pic>
        <p:sp>
          <p:nvSpPr>
            <p:cNvPr id="36" name="ZoneTexte 35"/>
            <p:cNvSpPr txBox="1"/>
            <p:nvPr/>
          </p:nvSpPr>
          <p:spPr>
            <a:xfrm rot="21308766">
              <a:off x="4767451" y="2797021"/>
              <a:ext cx="25450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Pour installer une application dans « Mes applications », vous pouvez voir le module «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xxx » en utilisant le menu situé à gauche.</a:t>
              </a:r>
              <a:endParaRPr lang="fr-FR" dirty="0"/>
            </a:p>
          </p:txBody>
        </p:sp>
      </p:grpSp>
      <p:cxnSp>
        <p:nvCxnSpPr>
          <p:cNvPr id="27" name="Connecteur droit 26"/>
          <p:cNvCxnSpPr/>
          <p:nvPr/>
        </p:nvCxnSpPr>
        <p:spPr>
          <a:xfrm flipH="1">
            <a:off x="8717436" y="2495217"/>
            <a:ext cx="274761" cy="465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1756-AA51-4C60-A421-0A900128DFA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756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HRa</a:t>
            </a:r>
            <a:r>
              <a:rPr lang="fr-FR" sz="1800" dirty="0" smtClean="0"/>
              <a:t> </a:t>
            </a:r>
            <a:r>
              <a:rPr lang="fr-FR" sz="1800" dirty="0" err="1" smtClean="0"/>
              <a:t>Space</a:t>
            </a:r>
            <a:r>
              <a:rPr lang="fr-FR" sz="1800" dirty="0" smtClean="0"/>
              <a:t> – Demande de congés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3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est dans écran accueil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Hra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Space</a:t>
                      </a: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Notes additionnelles sur clic loupe et sigle danger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4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arrive dans écran login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pw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saisis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« connexion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5088544" y="1977691"/>
            <a:ext cx="2499926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arrivons dans la page d’accueil de 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Hra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Space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10872" y="4913906"/>
            <a:ext cx="2394882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sur « Connexion »  pour entrer dans l’application.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52337" y="5378026"/>
            <a:ext cx="1169419" cy="503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663"/>
            <a:ext cx="2660073" cy="166056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825784" y="2627995"/>
            <a:ext cx="3146938" cy="5654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Notre première action consiste à saisir notre identifiant et notre mot de passe.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22874" y="3140145"/>
            <a:ext cx="3359889" cy="5654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 sont les mêmes que ceux qui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ont vous permis de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mettre en route votre ordinateur.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12" y="3095708"/>
            <a:ext cx="1106426" cy="863157"/>
          </a:xfrm>
          <a:prstGeom prst="rect">
            <a:avLst/>
          </a:prstGeom>
        </p:spPr>
      </p:pic>
      <p:grpSp>
        <p:nvGrpSpPr>
          <p:cNvPr id="26" name="Groupe 25"/>
          <p:cNvGrpSpPr/>
          <p:nvPr/>
        </p:nvGrpSpPr>
        <p:grpSpPr>
          <a:xfrm rot="292373">
            <a:off x="8289542" y="564261"/>
            <a:ext cx="3674385" cy="2454489"/>
            <a:chOff x="4242573" y="2034671"/>
            <a:chExt cx="3674385" cy="2454489"/>
          </a:xfrm>
        </p:grpSpPr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2573" y="2034671"/>
              <a:ext cx="3674385" cy="2454489"/>
            </a:xfrm>
            <a:prstGeom prst="rect">
              <a:avLst/>
            </a:prstGeom>
          </p:spPr>
        </p:pic>
        <p:sp>
          <p:nvSpPr>
            <p:cNvPr id="31" name="ZoneTexte 30"/>
            <p:cNvSpPr txBox="1"/>
            <p:nvPr/>
          </p:nvSpPr>
          <p:spPr>
            <a:xfrm rot="21308766">
              <a:off x="4767451" y="2704688"/>
              <a:ext cx="25450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Une fois votre 1</a:t>
              </a:r>
              <a:r>
                <a:rPr lang="fr-FR" sz="12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ère</a:t>
              </a:r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connexion réalisée, la séquence sera enregistrée. Vous n’aurez pas besoin de recommencer à chaque connexion.</a:t>
              </a:r>
              <a:endParaRPr lang="fr-FR" dirty="0"/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1457" y="2868682"/>
            <a:ext cx="561975" cy="5429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9558" y="3541934"/>
            <a:ext cx="723900" cy="571500"/>
          </a:xfrm>
          <a:prstGeom prst="rect">
            <a:avLst/>
          </a:prstGeom>
        </p:spPr>
      </p:pic>
      <p:grpSp>
        <p:nvGrpSpPr>
          <p:cNvPr id="33" name="Groupe 32"/>
          <p:cNvGrpSpPr/>
          <p:nvPr/>
        </p:nvGrpSpPr>
        <p:grpSpPr>
          <a:xfrm rot="292373">
            <a:off x="8827379" y="2992575"/>
            <a:ext cx="3674385" cy="2454489"/>
            <a:chOff x="4242573" y="2034671"/>
            <a:chExt cx="3674385" cy="2454489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2573" y="2034671"/>
              <a:ext cx="3674385" cy="2454489"/>
            </a:xfrm>
            <a:prstGeom prst="rect">
              <a:avLst/>
            </a:prstGeom>
          </p:spPr>
        </p:pic>
        <p:sp>
          <p:nvSpPr>
            <p:cNvPr id="35" name="ZoneTexte 34"/>
            <p:cNvSpPr txBox="1"/>
            <p:nvPr/>
          </p:nvSpPr>
          <p:spPr>
            <a:xfrm rot="21308766">
              <a:off x="4767451" y="2612355"/>
              <a:ext cx="25450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Lors de votre 1</a:t>
              </a:r>
              <a:r>
                <a:rPr lang="fr-FR" sz="12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ère</a:t>
              </a:r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connexion, il est impératif de saisir votre 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identifiant en minuscule </a:t>
              </a:r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et votre 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mot de passe exactement </a:t>
              </a:r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 la même manière que pour vous connecter au réseau.</a:t>
              </a:r>
              <a:endParaRPr lang="fr-FR" b="1" dirty="0"/>
            </a:p>
          </p:txBody>
        </p:sp>
      </p:grpSp>
      <p:cxnSp>
        <p:nvCxnSpPr>
          <p:cNvPr id="27" name="Connecteur droit 26"/>
          <p:cNvCxnSpPr/>
          <p:nvPr/>
        </p:nvCxnSpPr>
        <p:spPr>
          <a:xfrm flipH="1">
            <a:off x="8676620" y="2373480"/>
            <a:ext cx="356686" cy="59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34" idx="1"/>
          </p:cNvCxnSpPr>
          <p:nvPr/>
        </p:nvCxnSpPr>
        <p:spPr>
          <a:xfrm>
            <a:off x="8834019" y="4063759"/>
            <a:ext cx="707250" cy="595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e 16"/>
          <p:cNvGrpSpPr/>
          <p:nvPr/>
        </p:nvGrpSpPr>
        <p:grpSpPr>
          <a:xfrm>
            <a:off x="0" y="4537374"/>
            <a:ext cx="3128469" cy="2058769"/>
            <a:chOff x="0" y="4537374"/>
            <a:chExt cx="3128469" cy="2058769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37374"/>
              <a:ext cx="3128469" cy="2058769"/>
            </a:xfrm>
            <a:prstGeom prst="rect">
              <a:avLst/>
            </a:prstGeom>
          </p:spPr>
        </p:pic>
        <p:sp>
          <p:nvSpPr>
            <p:cNvPr id="24" name="Cadre 23"/>
            <p:cNvSpPr/>
            <p:nvPr/>
          </p:nvSpPr>
          <p:spPr>
            <a:xfrm>
              <a:off x="1678184" y="6113804"/>
              <a:ext cx="534761" cy="291968"/>
            </a:xfrm>
            <a:prstGeom prst="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4815639" y="3917715"/>
            <a:ext cx="3445735" cy="4840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C’est fait, identifiant et mot de passe sont saisis.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Connecteur droit 37"/>
          <p:cNvCxnSpPr/>
          <p:nvPr/>
        </p:nvCxnSpPr>
        <p:spPr>
          <a:xfrm flipV="1">
            <a:off x="2063801" y="5241174"/>
            <a:ext cx="3178050" cy="991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1756-AA51-4C60-A421-0A900128DFA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70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HRa</a:t>
            </a:r>
            <a:r>
              <a:rPr lang="fr-FR" sz="1800" dirty="0" smtClean="0"/>
              <a:t> </a:t>
            </a:r>
            <a:r>
              <a:rPr lang="fr-FR" sz="1800" dirty="0" err="1" smtClean="0"/>
              <a:t>Space</a:t>
            </a:r>
            <a:r>
              <a:rPr lang="fr-FR" sz="1800" dirty="0" smtClean="0"/>
              <a:t> – Demande de congés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368158"/>
              </p:ext>
            </p:extLst>
          </p:nvPr>
        </p:nvGraphicFramePr>
        <p:xfrm>
          <a:off x="2660073" y="1620982"/>
          <a:ext cx="9135917" cy="5623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5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est dans l’écran d’accueil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Ouverture 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post-it 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info sur clic loupe ou similaire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4590328" y="1907681"/>
            <a:ext cx="2687593" cy="5110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voici dans la page d’accueil de votre application RH.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52337" y="5378026"/>
            <a:ext cx="1169419" cy="503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96690" y="2384815"/>
            <a:ext cx="2658724" cy="536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 quelques mots simples, voyons ce qu’elle vous permet de faire.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Espace réservé du contenu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07185"/>
            <a:ext cx="3394841" cy="2355468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30" name="Groupe 29"/>
          <p:cNvGrpSpPr/>
          <p:nvPr/>
        </p:nvGrpSpPr>
        <p:grpSpPr>
          <a:xfrm rot="292373">
            <a:off x="7676003" y="1542330"/>
            <a:ext cx="4206746" cy="2810106"/>
            <a:chOff x="4242573" y="2034672"/>
            <a:chExt cx="4206746" cy="2810106"/>
          </a:xfrm>
        </p:grpSpPr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2573" y="2034672"/>
              <a:ext cx="4206746" cy="2810106"/>
            </a:xfrm>
            <a:prstGeom prst="rect">
              <a:avLst/>
            </a:prstGeom>
          </p:spPr>
        </p:pic>
        <p:sp>
          <p:nvSpPr>
            <p:cNvPr id="32" name="ZoneTexte 31"/>
            <p:cNvSpPr txBox="1"/>
            <p:nvPr/>
          </p:nvSpPr>
          <p:spPr>
            <a:xfrm rot="21308766">
              <a:off x="4988221" y="2516335"/>
              <a:ext cx="276396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érer vos informations personnelles et leur mise à jour.</a:t>
              </a:r>
            </a:p>
            <a:p>
              <a:pPr algn="ctr"/>
              <a:r>
                <a:rPr lang="fr-FR" sz="1200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Consulter les informations sur la politique RH de l’entreprise</a:t>
              </a:r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/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Participer aux actions RH, notamment concernant votre employabilité, vos objectifs individuels et collectifs et le développement de l’entreprise.</a:t>
              </a:r>
            </a:p>
          </p:txBody>
        </p:sp>
      </p:grpSp>
      <p:pic>
        <p:nvPicPr>
          <p:cNvPr id="33" name="Imag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212" y="2223468"/>
            <a:ext cx="561975" cy="542925"/>
          </a:xfrm>
          <a:prstGeom prst="rect">
            <a:avLst/>
          </a:prstGeom>
        </p:spPr>
      </p:pic>
      <p:sp>
        <p:nvSpPr>
          <p:cNvPr id="18" name="Chevron 17"/>
          <p:cNvSpPr/>
          <p:nvPr/>
        </p:nvSpPr>
        <p:spPr>
          <a:xfrm>
            <a:off x="7414499" y="2418638"/>
            <a:ext cx="484632" cy="484632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2026357" y="2410348"/>
            <a:ext cx="3155243" cy="690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938721" y="4517576"/>
            <a:ext cx="2726666" cy="5654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Voyons comment se présente cette page d’accueil.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1756-AA51-4C60-A421-0A900128DFA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60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HRa</a:t>
            </a:r>
            <a:r>
              <a:rPr lang="fr-FR" sz="1800" dirty="0" smtClean="0"/>
              <a:t> </a:t>
            </a:r>
            <a:r>
              <a:rPr lang="fr-FR" sz="1800" dirty="0" err="1" smtClean="0"/>
              <a:t>Space</a:t>
            </a:r>
            <a:r>
              <a:rPr lang="fr-FR" sz="1800" dirty="0" smtClean="0"/>
              <a:t> – Demande de congés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756022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6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est dans l’écran d’accueil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Exemple</a:t>
                      </a:r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 pertinent à trouver</a:t>
                      </a:r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4711117" y="1938467"/>
            <a:ext cx="3092838" cy="5110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Cette même page est à la disposition de personnes ayant 3 rôles différents.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52337" y="5378026"/>
            <a:ext cx="1169419" cy="503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594495" y="2605133"/>
            <a:ext cx="3414387" cy="536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 rôle « Collaborateur », c’est-à-dire toute personne travaillant au sein de l’OPIEVOY,…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88287" y="3068046"/>
            <a:ext cx="3329254" cy="731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…le rôle « Responsable », c’est-à-dire toute personne ayant une fonction d’encadrement ou de gestion d’équipe…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Espace réservé du contenu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07185"/>
            <a:ext cx="2675918" cy="183822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4" name="Rectangle 33"/>
          <p:cNvSpPr/>
          <p:nvPr/>
        </p:nvSpPr>
        <p:spPr>
          <a:xfrm>
            <a:off x="5639517" y="3738910"/>
            <a:ext cx="2891502" cy="5654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…le rôle « Expert RH », c’est-à-dire toute personne devant intervenir en tant que représentant de la RH.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39517" y="4396524"/>
            <a:ext cx="3423338" cy="5654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parlons de « rôle » car une seule et même personne peut avoir plusieurs rôles...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110" y="3794035"/>
            <a:ext cx="1120941" cy="216665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036" y="5803666"/>
            <a:ext cx="4097852" cy="31404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060704" y="4935607"/>
            <a:ext cx="3256837" cy="6657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…comme le responsable de</a:t>
            </a:r>
            <a:r>
              <a:rPr lang="fr-FR" sz="1200" dirty="0" smtClean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xxxxx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par exemple  qui sera à la fois responsable d’équipe, expert RH mais aussi collaborateur.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1756-AA51-4C60-A421-0A900128DFA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749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HRa</a:t>
            </a:r>
            <a:r>
              <a:rPr lang="fr-FR" sz="1800" dirty="0" smtClean="0"/>
              <a:t> </a:t>
            </a:r>
            <a:r>
              <a:rPr lang="fr-FR" sz="1800" dirty="0" err="1" smtClean="0"/>
              <a:t>Space</a:t>
            </a:r>
            <a:r>
              <a:rPr lang="fr-FR" sz="1800" dirty="0" smtClean="0"/>
              <a:t> – Demande de congés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404976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7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 écrans accueil avec des rôles différents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Zoom fenêtre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5" name="Rectangle 14"/>
          <p:cNvSpPr/>
          <p:nvPr/>
        </p:nvSpPr>
        <p:spPr>
          <a:xfrm>
            <a:off x="1952337" y="5378026"/>
            <a:ext cx="1169419" cy="503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815249" y="2554622"/>
            <a:ext cx="3561495" cy="632458"/>
          </a:xfrm>
          <a:prstGeom prst="wedgeRectCallout">
            <a:avLst>
              <a:gd name="adj1" fmla="val -48533"/>
              <a:gd name="adj2" fmla="val 7080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Cet écran montre une personne qui a deux rôles, « collaborateur » et « responsable » comme le montrent les onglets.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80972" y="3514009"/>
            <a:ext cx="2894118" cy="712773"/>
          </a:xfrm>
          <a:prstGeom prst="wedgeRectCallout">
            <a:avLst>
              <a:gd name="adj1" fmla="val -46981"/>
              <a:gd name="adj2" fmla="val 7134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Celui-ci montre une personne qui n’a que le rôle de « collaborateur », seul l’onglet vert étant présent.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52" y="2169264"/>
            <a:ext cx="3288020" cy="2462436"/>
          </a:xfrm>
          <a:prstGeom prst="rect">
            <a:avLst/>
          </a:prstGeom>
        </p:spPr>
      </p:pic>
      <p:pic>
        <p:nvPicPr>
          <p:cNvPr id="27" name="Espace réservé du contenu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57" y="2971308"/>
            <a:ext cx="3042132" cy="251094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0" name="Cadre 29"/>
          <p:cNvSpPr/>
          <p:nvPr/>
        </p:nvSpPr>
        <p:spPr>
          <a:xfrm>
            <a:off x="1187669" y="2460983"/>
            <a:ext cx="925114" cy="28399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Cadre 30"/>
          <p:cNvSpPr/>
          <p:nvPr/>
        </p:nvSpPr>
        <p:spPr>
          <a:xfrm>
            <a:off x="796502" y="3442875"/>
            <a:ext cx="938441" cy="23291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1" name="Connecteur droit 20"/>
          <p:cNvCxnSpPr>
            <a:stCxn id="30" idx="3"/>
          </p:cNvCxnSpPr>
          <p:nvPr/>
        </p:nvCxnSpPr>
        <p:spPr>
          <a:xfrm>
            <a:off x="2112783" y="2602979"/>
            <a:ext cx="2910196" cy="420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1650226" y="3514009"/>
            <a:ext cx="4297867" cy="543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232663" y="5164787"/>
            <a:ext cx="2954896" cy="5654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C’est ce profil « collaborateur » que nous allons prendre pour poursuivre.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Espace réservé du numéro de diapositive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1756-AA51-4C60-A421-0A900128DFA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512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HRa</a:t>
            </a:r>
            <a:r>
              <a:rPr lang="fr-FR" sz="1800" dirty="0" smtClean="0"/>
              <a:t> </a:t>
            </a:r>
            <a:r>
              <a:rPr lang="fr-FR" sz="1800" dirty="0" err="1" smtClean="0"/>
              <a:t>Space</a:t>
            </a:r>
            <a:r>
              <a:rPr lang="fr-FR" sz="1800" dirty="0" smtClean="0"/>
              <a:t> – Demande de congés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656557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8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est dans l’écran d’accueil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Zoom sur 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les 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thèmes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4918144" y="1831131"/>
            <a:ext cx="2687593" cy="5110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Examinons comment est constitué notre écran d’accueil.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233829" y="2382484"/>
            <a:ext cx="3490808" cy="6324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Dans la partie gauche, nous trouvons les menus à notre disposition, regroupés par thèmes.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82627" y="3407283"/>
            <a:ext cx="2726666" cy="5654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Trois thèmes sont à la disposition d’un « collaborateur ».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Espace réservé du contenu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" y="2054194"/>
            <a:ext cx="4483979" cy="318698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Rectangle 5"/>
          <p:cNvSpPr/>
          <p:nvPr/>
        </p:nvSpPr>
        <p:spPr>
          <a:xfrm>
            <a:off x="28919" y="2704618"/>
            <a:ext cx="938033" cy="18507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b="65241"/>
          <a:stretch/>
        </p:blipFill>
        <p:spPr>
          <a:xfrm>
            <a:off x="3527002" y="4138953"/>
            <a:ext cx="2071544" cy="165344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3"/>
          <a:srcRect t="33537" b="32819"/>
          <a:stretch/>
        </p:blipFill>
        <p:spPr>
          <a:xfrm>
            <a:off x="4983927" y="4532049"/>
            <a:ext cx="2067900" cy="159757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/>
          <a:srcRect t="66812" b="2952"/>
          <a:stretch/>
        </p:blipFill>
        <p:spPr>
          <a:xfrm>
            <a:off x="6845960" y="4840878"/>
            <a:ext cx="2058705" cy="142940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12" y="4379023"/>
            <a:ext cx="1429445" cy="461856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04" y="4482797"/>
            <a:ext cx="1864124" cy="461856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29" y="4719145"/>
            <a:ext cx="2601962" cy="583589"/>
          </a:xfrm>
          <a:prstGeom prst="rect">
            <a:avLst/>
          </a:prstGeom>
        </p:spPr>
      </p:pic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1756-AA51-4C60-A421-0A900128DFA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9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HRa</a:t>
            </a:r>
            <a:r>
              <a:rPr lang="fr-FR" sz="1800" dirty="0" smtClean="0"/>
              <a:t> </a:t>
            </a:r>
            <a:r>
              <a:rPr lang="fr-FR" sz="1800" dirty="0" err="1" smtClean="0"/>
              <a:t>Space</a:t>
            </a:r>
            <a:r>
              <a:rPr lang="fr-FR" sz="1800" dirty="0" smtClean="0"/>
              <a:t> – Demande de congés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568228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9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est dans l’écran d’accueil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Préciser les documents disponibles dans cette partie avec exemples si possible</a:t>
                      </a:r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5150870" y="1924249"/>
            <a:ext cx="3919557" cy="5776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Dans la partie centrale nous trouvons l’espace de travail dans lequel nous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allons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effectuer nos actions.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996" y="5195455"/>
            <a:ext cx="21758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377698" y="2717652"/>
            <a:ext cx="3019106" cy="6324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ur la droite, nous trouverons les documents qui nous concernent.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18144" y="4397326"/>
            <a:ext cx="4077047" cy="7981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Cette présentation rapide étant faite, voyons comment gérer nos demandes de congés, appelées ici « demandes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d’absence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»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Espace réservé du contenu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" y="2054194"/>
            <a:ext cx="4483979" cy="318698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7" name="Rectangle 26"/>
          <p:cNvSpPr/>
          <p:nvPr/>
        </p:nvSpPr>
        <p:spPr>
          <a:xfrm>
            <a:off x="934037" y="2717652"/>
            <a:ext cx="2618460" cy="18507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549869" y="2725638"/>
            <a:ext cx="938033" cy="8899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3216166" y="2417379"/>
            <a:ext cx="2144110" cy="399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4288221" y="3189070"/>
            <a:ext cx="1170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1756-AA51-4C60-A421-0A900128DFA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0555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1513</Words>
  <Application>Microsoft Office PowerPoint</Application>
  <PresentationFormat>Grand écran</PresentationFormat>
  <Paragraphs>651</Paragraphs>
  <Slides>16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Thème Office</vt:lpstr>
      <vt:lpstr>Projet OPIEVOY Migration didacticiel Storyboard</vt:lpstr>
      <vt:lpstr>Module : HRa Space – Demande de congés</vt:lpstr>
      <vt:lpstr>Module : HRa Space – Demande de congés</vt:lpstr>
      <vt:lpstr>Module : HRa Space – Demande de congés</vt:lpstr>
      <vt:lpstr>Module : HRa Space – Demande de congés</vt:lpstr>
      <vt:lpstr>Module : HRa Space – Demande de congés</vt:lpstr>
      <vt:lpstr>Module : HRa Space – Demande de congés</vt:lpstr>
      <vt:lpstr>Module : HRa Space – Demande de congés</vt:lpstr>
      <vt:lpstr>Module : HRa Space – Demande de congés</vt:lpstr>
      <vt:lpstr>Module : HRa Space – Demande de congés</vt:lpstr>
      <vt:lpstr>Module : HRa Space – Demande de congés</vt:lpstr>
      <vt:lpstr>Module : HRa Space – Demande de congés</vt:lpstr>
      <vt:lpstr>Module : HRa Space – Demande de congés</vt:lpstr>
      <vt:lpstr>Module : HRa Space – Demande de congés</vt:lpstr>
      <vt:lpstr>Module : HRa Space – Demande de congés</vt:lpstr>
      <vt:lpstr>Module : Hra Space – Demande de congés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OPIEVOY Migration didacticiel Storyboard</dc:title>
  <dc:creator>Formation4</dc:creator>
  <cp:lastModifiedBy>Formation4</cp:lastModifiedBy>
  <cp:revision>32</cp:revision>
  <dcterms:created xsi:type="dcterms:W3CDTF">2015-12-13T15:15:47Z</dcterms:created>
  <dcterms:modified xsi:type="dcterms:W3CDTF">2015-12-14T15:06:41Z</dcterms:modified>
</cp:coreProperties>
</file>