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3" r:id="rId2"/>
    <p:sldId id="258" r:id="rId3"/>
    <p:sldId id="259" r:id="rId4"/>
    <p:sldId id="262" r:id="rId5"/>
    <p:sldId id="263" r:id="rId6"/>
    <p:sldId id="295" r:id="rId7"/>
    <p:sldId id="267" r:id="rId8"/>
    <p:sldId id="294" r:id="rId9"/>
    <p:sldId id="268" r:id="rId10"/>
    <p:sldId id="265" r:id="rId11"/>
    <p:sldId id="296" r:id="rId12"/>
    <p:sldId id="266" r:id="rId13"/>
    <p:sldId id="264" r:id="rId14"/>
    <p:sldId id="269" r:id="rId15"/>
    <p:sldId id="270" r:id="rId16"/>
    <p:sldId id="260" r:id="rId17"/>
    <p:sldId id="271" r:id="rId18"/>
    <p:sldId id="272" r:id="rId19"/>
    <p:sldId id="279" r:id="rId20"/>
    <p:sldId id="273" r:id="rId21"/>
    <p:sldId id="283" r:id="rId22"/>
    <p:sldId id="261" r:id="rId23"/>
    <p:sldId id="277" r:id="rId24"/>
    <p:sldId id="278" r:id="rId25"/>
    <p:sldId id="275" r:id="rId26"/>
    <p:sldId id="276" r:id="rId27"/>
    <p:sldId id="280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40CE4-3E7F-41B6-B500-963C0044BC19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E5AF4-4C9E-4701-8B05-4B00AB53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3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5CA4-3809-4C57-B0CA-2368ED5F4D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57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E5AF4-4C9E-4701-8B05-4B00AB53B0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717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E5AF4-4C9E-4701-8B05-4B00AB53B09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73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4CAE-45B3-4587-865B-01EB9AF2FDA6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7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7744-9502-435D-B0E4-9DF6FF52985E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2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BE9-FFBB-4FC9-9D3F-BA2B26CA4CF6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07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9DA8-58A1-400F-8A1F-D51EF64635DF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16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C8BE-9150-48F7-A511-370A053E6AFF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5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13B-5389-4E2F-AE38-3BB5890CB0BE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1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1511-C677-4DB3-AAD1-C36907D7AD7C}" type="datetime1">
              <a:rPr lang="fr-FR" smtClean="0"/>
              <a:t>21/12/2015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29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5AC3-B5ED-4314-A6DD-055A98314167}" type="datetime1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5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A127-06F1-4E7C-B9B1-D7FD6F9B0B3B}" type="datetime1">
              <a:rPr lang="fr-FR" smtClean="0"/>
              <a:t>21/12/2015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9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B0DD-3227-44BB-8AB7-68AD5BAACD4E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9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7DAA-B0D0-4F8C-8BD5-515C32F3A9E5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45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C977-719D-4E8F-A3CD-C51DB1451A9F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5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48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81949"/>
            <a:ext cx="9144000" cy="1182260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Projet OPIEVOY Migration didacticiel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Storyboard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v2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132083"/>
            <a:ext cx="9144000" cy="1839310"/>
          </a:xfrm>
        </p:spPr>
        <p:txBody>
          <a:bodyPr/>
          <a:lstStyle/>
          <a:p>
            <a:pPr algn="l"/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: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temps estimé total : 6’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00’’ </a:t>
            </a:r>
            <a:endParaRPr lang="fr-FR" sz="1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IL : P. MORIN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client : Brigitte LECHAPELIER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" y="742990"/>
            <a:ext cx="1694285" cy="2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6293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Ecran accueil  Helpdesk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Définition de « Hotline » et de « demande » sur post-it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gestion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382834" y="1838338"/>
            <a:ext cx="2974357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l’écran d’accueil de l’application Helpdesk.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60855" y="4002363"/>
            <a:ext cx="3200276" cy="657941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solliciter votre première hotline, cliquez sur « Gestion » situé dans le menu du haut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996" y="5242003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 rot="292373">
            <a:off x="8794451" y="1551929"/>
            <a:ext cx="2896972" cy="1965037"/>
            <a:chOff x="4242573" y="2034671"/>
            <a:chExt cx="3674385" cy="2454489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 rot="21308766">
              <a:off x="4890388" y="2645847"/>
              <a:ext cx="2545063" cy="119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Une Hotline est un appel à l’aide pour un problème de fonctionnement informatique qui a été détecté et que l’on n’arrive pas à résoudre seul.</a:t>
              </a:r>
              <a:endParaRPr lang="fr-FR" sz="1600" dirty="0"/>
            </a:p>
          </p:txBody>
        </p:sp>
      </p:grpSp>
      <p:grpSp>
        <p:nvGrpSpPr>
          <p:cNvPr id="27" name="Groupe 26"/>
          <p:cNvGrpSpPr/>
          <p:nvPr/>
        </p:nvGrpSpPr>
        <p:grpSpPr>
          <a:xfrm rot="292373">
            <a:off x="9012211" y="2727186"/>
            <a:ext cx="2896972" cy="1965037"/>
            <a:chOff x="4177873" y="1985110"/>
            <a:chExt cx="3674385" cy="2454489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873" y="1985110"/>
              <a:ext cx="3674385" cy="2454489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 rot="21308766">
              <a:off x="4890388" y="2645849"/>
              <a:ext cx="2545063" cy="119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Une demande est un besoin qui n’est pas satisfait par les fonctionnalités actuelles et dont on aimerait bénéficier.</a:t>
              </a:r>
              <a:endParaRPr lang="fr-FR" sz="1600" dirty="0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591" y="2556408"/>
            <a:ext cx="561975" cy="542925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10</a:t>
            </a:fld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2033823"/>
            <a:ext cx="3172761" cy="19829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14" b="77430"/>
          <a:stretch/>
        </p:blipFill>
        <p:spPr>
          <a:xfrm>
            <a:off x="43404" y="4595896"/>
            <a:ext cx="4645572" cy="141889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657870" y="2523910"/>
            <a:ext cx="2250989" cy="6079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ce que signifient « Hotline » et « demande ».</a:t>
            </a:r>
          </a:p>
        </p:txBody>
      </p:sp>
      <p:sp>
        <p:nvSpPr>
          <p:cNvPr id="15" name="Chevron 14"/>
          <p:cNvSpPr/>
          <p:nvPr/>
        </p:nvSpPr>
        <p:spPr>
          <a:xfrm>
            <a:off x="7638198" y="2578276"/>
            <a:ext cx="484632" cy="484632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Cadre 33"/>
          <p:cNvSpPr/>
          <p:nvPr/>
        </p:nvSpPr>
        <p:spPr>
          <a:xfrm>
            <a:off x="2858815" y="5097516"/>
            <a:ext cx="540366" cy="18453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6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39470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menu déroulant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ajout hotline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382835" y="1849820"/>
            <a:ext cx="2576888" cy="5437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menu déroulant vous offre plusieurs possibilités.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242003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11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133595" y="2620506"/>
            <a:ext cx="2120283" cy="50444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« Ajout Hotline » qui est sélectionné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0" r="55848" b="54815"/>
          <a:stretch/>
        </p:blipFill>
        <p:spPr>
          <a:xfrm>
            <a:off x="547615" y="1457706"/>
            <a:ext cx="1734207" cy="2743200"/>
          </a:xfrm>
          <a:prstGeom prst="rect">
            <a:avLst/>
          </a:prstGeom>
        </p:spPr>
      </p:pic>
      <p:sp>
        <p:nvSpPr>
          <p:cNvPr id="33" name="Cadre 32"/>
          <p:cNvSpPr/>
          <p:nvPr/>
        </p:nvSpPr>
        <p:spPr>
          <a:xfrm>
            <a:off x="703494" y="3896099"/>
            <a:ext cx="1240920" cy="21344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8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94163"/>
              </p:ext>
            </p:extLst>
          </p:nvPr>
        </p:nvGraphicFramePr>
        <p:xfrm>
          <a:off x="2660073" y="1636934"/>
          <a:ext cx="913591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écran saisie Hotline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attire l’attention de l’apprenant sur le N° à noter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Détail saisie des champs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419296" y="1932382"/>
            <a:ext cx="2499926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arrivons sur l’écran de saisie de l’incident.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583769" y="5073813"/>
            <a:ext cx="3318239" cy="4666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nous faut maintenant renseigner deux champs, « Domaine » et « Description »…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90" y="1897191"/>
            <a:ext cx="723900" cy="571500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5914319" y="2208246"/>
            <a:ext cx="2896972" cy="1965037"/>
            <a:chOff x="5914319" y="2208246"/>
            <a:chExt cx="2896972" cy="1965037"/>
          </a:xfrm>
        </p:grpSpPr>
        <p:grpSp>
          <p:nvGrpSpPr>
            <p:cNvPr id="22" name="Groupe 21"/>
            <p:cNvGrpSpPr/>
            <p:nvPr/>
          </p:nvGrpSpPr>
          <p:grpSpPr>
            <a:xfrm rot="292373">
              <a:off x="5914319" y="2208246"/>
              <a:ext cx="2896972" cy="1965037"/>
              <a:chOff x="4242573" y="2034671"/>
              <a:chExt cx="3674385" cy="2454489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2573" y="2034671"/>
                <a:ext cx="3674385" cy="2454489"/>
              </a:xfrm>
              <a:prstGeom prst="rect">
                <a:avLst/>
              </a:prstGeom>
            </p:spPr>
          </p:pic>
          <p:sp>
            <p:nvSpPr>
              <p:cNvPr id="24" name="ZoneTexte 23"/>
              <p:cNvSpPr txBox="1"/>
              <p:nvPr/>
            </p:nvSpPr>
            <p:spPr>
              <a:xfrm rot="21308766">
                <a:off x="4694246" y="2649457"/>
                <a:ext cx="2545063" cy="980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fr-F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Dès l’ouverture d’une Hotline, un </a:t>
                </a:r>
                <a:r>
                  <a:rPr lang="fr-FR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N° d’incident </a:t>
                </a:r>
                <a:r>
                  <a:rPr lang="fr-F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s’affiche automatiquement ainsi que la date et l’heure.</a:t>
                </a:r>
                <a:endParaRPr lang="fr-FR" sz="1600" dirty="0"/>
              </a:p>
            </p:txBody>
          </p:sp>
        </p:grpSp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1" t="30619" r="4414" b="6003"/>
            <a:stretch/>
          </p:blipFill>
          <p:spPr>
            <a:xfrm>
              <a:off x="8075249" y="3474699"/>
              <a:ext cx="358892" cy="297747"/>
            </a:xfrm>
            <a:prstGeom prst="rect">
              <a:avLst/>
            </a:prstGeom>
          </p:spPr>
        </p:pic>
      </p:grpSp>
      <p:grpSp>
        <p:nvGrpSpPr>
          <p:cNvPr id="29" name="Groupe 28"/>
          <p:cNvGrpSpPr/>
          <p:nvPr/>
        </p:nvGrpSpPr>
        <p:grpSpPr>
          <a:xfrm rot="292373">
            <a:off x="7242547" y="3494066"/>
            <a:ext cx="2896972" cy="1965037"/>
            <a:chOff x="4242573" y="2034671"/>
            <a:chExt cx="3674385" cy="2454489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 rot="21308766">
              <a:off x="4890388" y="2751569"/>
              <a:ext cx="2545063" cy="980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Il est indispensable de </a:t>
              </a:r>
              <a:r>
                <a:rPr lang="fr-F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noter ce numéro </a:t>
              </a:r>
              <a:r>
                <a:rPr lang="fr-F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car vous en aurez besoin pour </a:t>
              </a:r>
              <a:r>
                <a:rPr lang="fr-F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suivre votre demande.</a:t>
              </a:r>
              <a:endParaRPr lang="fr-FR" sz="1600" b="1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0674" y="4879965"/>
            <a:ext cx="2609399" cy="1830147"/>
            <a:chOff x="50674" y="4879965"/>
            <a:chExt cx="2609399" cy="1830147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50674" y="4879965"/>
              <a:ext cx="2609399" cy="183014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86928" y="5544536"/>
              <a:ext cx="1151713" cy="216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5203062" y="5515194"/>
            <a:ext cx="3718959" cy="650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…mais pour être concret, prenons l’exemple d’un problème de connexion à l’application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98" y="5455310"/>
            <a:ext cx="1292417" cy="431960"/>
          </a:xfrm>
          <a:prstGeom prst="rect">
            <a:avLst/>
          </a:prstGeom>
        </p:spPr>
      </p:pic>
      <p:cxnSp>
        <p:nvCxnSpPr>
          <p:cNvPr id="35" name="Connecteur droit 34"/>
          <p:cNvCxnSpPr/>
          <p:nvPr/>
        </p:nvCxnSpPr>
        <p:spPr>
          <a:xfrm flipH="1">
            <a:off x="606170" y="5455310"/>
            <a:ext cx="4221011" cy="215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12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4" b="38887"/>
          <a:stretch/>
        </p:blipFill>
        <p:spPr>
          <a:xfrm>
            <a:off x="78996" y="2210610"/>
            <a:ext cx="4368237" cy="248094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2" y="3738953"/>
            <a:ext cx="1120441" cy="3744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58" y="3734301"/>
            <a:ext cx="1078570" cy="3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3199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description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Saisie astérisque dans le champ « Domaine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liste des domaines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922874" y="1930364"/>
            <a:ext cx="3194219" cy="4501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Commençons par le champ « Domaine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057709" y="2336161"/>
            <a:ext cx="3359889" cy="4604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Celui-ci sert à identifier l’incident informatique.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34110" y="3095742"/>
            <a:ext cx="3571746" cy="6814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première chose à faire est de saisir un astérisque qui va ouvrir une liste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pré-établie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des domaines possibles.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0674" y="1953608"/>
            <a:ext cx="2609399" cy="1830147"/>
            <a:chOff x="50674" y="4879965"/>
            <a:chExt cx="2609399" cy="183014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50674" y="4879965"/>
              <a:ext cx="2609399" cy="183014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86928" y="5565556"/>
              <a:ext cx="1151713" cy="216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66" y="2549355"/>
            <a:ext cx="1106426" cy="24726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379323" y="3716150"/>
            <a:ext cx="1994334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Allons-y !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6" y="2622801"/>
            <a:ext cx="1790950" cy="25530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130029" y="5003953"/>
            <a:ext cx="3175828" cy="10301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cette liste est longue.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donc affiner notre recherche en saisissant les premières lettres du mot « connexion » puisque c’est le domaine qui nous intéresse.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115879" y="4487635"/>
            <a:ext cx="3232298" cy="2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259389" y="4554916"/>
            <a:ext cx="1773402" cy="381755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voilà !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15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8538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la ligne entourée en rouge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Saisie de la description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088543" y="1977691"/>
            <a:ext cx="3087893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liste s’est réduite et nous trouvons le domaine « Hotline connexion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69472" y="2675506"/>
            <a:ext cx="1907505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Sélectionnez-le en cliquant dessus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4893429" y="4193707"/>
            <a:ext cx="3243869" cy="7394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Parfait. Nous allons continuer en remplissant le champ « Description » qui va servir à décrire le problème avec précision.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50674" y="1953608"/>
            <a:ext cx="2609399" cy="1830147"/>
            <a:chOff x="50674" y="4879965"/>
            <a:chExt cx="2609399" cy="1830147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50674" y="4879965"/>
              <a:ext cx="2609399" cy="183014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86928" y="5565556"/>
              <a:ext cx="1151713" cy="216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9" y="2594706"/>
            <a:ext cx="1800476" cy="838317"/>
          </a:xfrm>
          <a:prstGeom prst="rect">
            <a:avLst/>
          </a:prstGeom>
        </p:spPr>
      </p:pic>
      <p:sp>
        <p:nvSpPr>
          <p:cNvPr id="23" name="Cadre 22"/>
          <p:cNvSpPr/>
          <p:nvPr/>
        </p:nvSpPr>
        <p:spPr>
          <a:xfrm>
            <a:off x="513586" y="2896767"/>
            <a:ext cx="1859936" cy="1666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254827" y="2830513"/>
            <a:ext cx="3168511" cy="161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927" y="4595150"/>
            <a:ext cx="1151713" cy="13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50673" y="3793949"/>
            <a:ext cx="2609399" cy="1895342"/>
            <a:chOff x="50673" y="3793949"/>
            <a:chExt cx="2609399" cy="1895342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50673" y="3793949"/>
              <a:ext cx="2609399" cy="1830147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46" y="4755711"/>
              <a:ext cx="1924319" cy="93358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23869" y="4902982"/>
            <a:ext cx="1499291" cy="9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4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44082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dans écran saisie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zoom bouton et menu pièces jointes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935864" y="1746038"/>
            <a:ext cx="2499926" cy="4291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Voilà qui est également fait.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835951" y="2265271"/>
            <a:ext cx="3227609" cy="63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Souvenez-vous ! Nous avions pris l’exemple d’une Hotline concernant « 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135355" y="2017479"/>
            <a:ext cx="4240550" cy="2326629"/>
            <a:chOff x="9929" y="2299385"/>
            <a:chExt cx="4578616" cy="2413812"/>
          </a:xfrm>
        </p:grpSpPr>
        <p:grpSp>
          <p:nvGrpSpPr>
            <p:cNvPr id="3" name="Groupe 2"/>
            <p:cNvGrpSpPr/>
            <p:nvPr/>
          </p:nvGrpSpPr>
          <p:grpSpPr>
            <a:xfrm>
              <a:off x="49241" y="2299385"/>
              <a:ext cx="4539304" cy="2413812"/>
              <a:chOff x="49241" y="2299385"/>
              <a:chExt cx="4539304" cy="2413812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49241" y="2299386"/>
                <a:ext cx="4539304" cy="2413811"/>
                <a:chOff x="50674" y="2094806"/>
                <a:chExt cx="4878286" cy="2481935"/>
              </a:xfrm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674" y="2094806"/>
                  <a:ext cx="4878286" cy="2481935"/>
                </a:xfrm>
                <a:prstGeom prst="rect">
                  <a:avLst/>
                </a:prstGeom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1124607" y="2532921"/>
                  <a:ext cx="901750" cy="3357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62" r="44517" b="41519"/>
              <a:stretch/>
            </p:blipFill>
            <p:spPr>
              <a:xfrm>
                <a:off x="652130" y="2299385"/>
                <a:ext cx="1933415" cy="1406173"/>
              </a:xfrm>
              <a:prstGeom prst="rect">
                <a:avLst/>
              </a:prstGeom>
            </p:spPr>
          </p:pic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9" y="2311907"/>
              <a:ext cx="662250" cy="413569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5075089" y="4004592"/>
            <a:ext cx="3094097" cy="6828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compléter notre dossier, nous aimerions joindre une copie d’écran.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67556" y="4955979"/>
            <a:ext cx="28835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ajouter une pièce jointe, nous avons deux possibilités.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-20405" y="4722674"/>
            <a:ext cx="4358004" cy="1943745"/>
            <a:chOff x="-116102" y="4722674"/>
            <a:chExt cx="4358004" cy="1943745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0" y="4722674"/>
              <a:ext cx="4166092" cy="194374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95424" y="5720313"/>
              <a:ext cx="780134" cy="17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102" y="5601264"/>
              <a:ext cx="1017807" cy="352532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5337267" y="5447666"/>
            <a:ext cx="2943825" cy="433589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Cliquer sur l’icône « Trombone »…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28138" y="5820342"/>
            <a:ext cx="3022665" cy="412366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…ou passer par le menu « Pièces jointes 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H="1">
            <a:off x="3993776" y="5601264"/>
            <a:ext cx="1498686" cy="631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584791" y="5746768"/>
            <a:ext cx="5241851" cy="395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15</a:t>
            </a:fld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348738" y="2469553"/>
            <a:ext cx="1332350" cy="736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3441174" y="2379287"/>
            <a:ext cx="1535062" cy="62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04" y="2295746"/>
            <a:ext cx="724001" cy="571580"/>
          </a:xfrm>
          <a:prstGeom prst="rect">
            <a:avLst/>
          </a:prstGeom>
        </p:spPr>
      </p:pic>
      <p:grpSp>
        <p:nvGrpSpPr>
          <p:cNvPr id="38" name="Groupe 37"/>
          <p:cNvGrpSpPr/>
          <p:nvPr/>
        </p:nvGrpSpPr>
        <p:grpSpPr>
          <a:xfrm rot="292373">
            <a:off x="8651140" y="1879462"/>
            <a:ext cx="3597452" cy="2680739"/>
            <a:chOff x="4242573" y="2034671"/>
            <a:chExt cx="3674385" cy="2454489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 rot="21308766">
              <a:off x="4821625" y="2619599"/>
              <a:ext cx="2545064" cy="151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Dans ce cas, il est particulièrement important de communiquer toutes les informations dont nous disposons. Par exemple, le N° de contrat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le nom du locataire pour que l’efficacité soit optimale.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37529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 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7497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11 :apprenant clique « pièces jointes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12 : apprenant clique « ajouter pièces jointes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11 : apprenant clique « parcourir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8" name="Rectangle 27"/>
          <p:cNvSpPr/>
          <p:nvPr/>
        </p:nvSpPr>
        <p:spPr>
          <a:xfrm>
            <a:off x="5169807" y="1972456"/>
            <a:ext cx="30522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vous de prendre le relai.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menu « Pièces jointes »…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-152645" y="2113905"/>
            <a:ext cx="3512533" cy="1943745"/>
            <a:chOff x="-152645" y="2113905"/>
            <a:chExt cx="3512533" cy="1943745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19"/>
            <a:stretch/>
          </p:blipFill>
          <p:spPr>
            <a:xfrm>
              <a:off x="35747" y="2113905"/>
              <a:ext cx="3324141" cy="194374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45832" y="3111544"/>
              <a:ext cx="765826" cy="17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45" y="2992495"/>
              <a:ext cx="999140" cy="352532"/>
            </a:xfrm>
            <a:prstGeom prst="rect">
              <a:avLst/>
            </a:prstGeom>
          </p:spPr>
        </p:pic>
      </p:grpSp>
      <p:cxnSp>
        <p:nvCxnSpPr>
          <p:cNvPr id="12" name="Connecteur droit 11"/>
          <p:cNvCxnSpPr/>
          <p:nvPr/>
        </p:nvCxnSpPr>
        <p:spPr>
          <a:xfrm flipV="1">
            <a:off x="340242" y="2113905"/>
            <a:ext cx="4914529" cy="997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692535" y="2568209"/>
            <a:ext cx="2866757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« Ajouter Pièce jointe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2"/>
          <a:stretch/>
        </p:blipFill>
        <p:spPr>
          <a:xfrm>
            <a:off x="25642" y="3539186"/>
            <a:ext cx="2038367" cy="164061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2" y="4272131"/>
            <a:ext cx="1095832" cy="366256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 flipV="1">
            <a:off x="942271" y="2862687"/>
            <a:ext cx="4996054" cy="1601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" y="4789553"/>
            <a:ext cx="3323913" cy="175076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679719" y="3612403"/>
            <a:ext cx="2812457" cy="659728"/>
          </a:xfrm>
          <a:prstGeom prst="wedgeRectCallout">
            <a:avLst>
              <a:gd name="adj1" fmla="val -59552"/>
              <a:gd name="adj2" fmla="val -50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…La fenêtre permettant d’attacher une pièce jointe s’est ouverte.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3023582" y="4170786"/>
            <a:ext cx="2708131" cy="687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957917" y="4588401"/>
            <a:ext cx="2866757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« Parcourir »!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2434856" y="4975877"/>
            <a:ext cx="2734951" cy="14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4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83539"/>
              </p:ext>
            </p:extLst>
          </p:nvPr>
        </p:nvGraphicFramePr>
        <p:xfrm>
          <a:off x="2660073" y="1620982"/>
          <a:ext cx="913591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13 : dialogue sélection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fichier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ouvrir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14 :  zoom icône enregistrer dans écran p.j.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enregistrer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8" name="Rectangle 27"/>
          <p:cNvSpPr/>
          <p:nvPr/>
        </p:nvSpPr>
        <p:spPr>
          <a:xfrm>
            <a:off x="5552886" y="2638286"/>
            <a:ext cx="2438598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Sélectionnez le fichier entouré de rouge en cliquant dessus…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91928" y="4115130"/>
            <a:ext cx="2523607" cy="499286"/>
          </a:xfrm>
          <a:prstGeom prst="wedgeRectCallout">
            <a:avLst>
              <a:gd name="adj1" fmla="val -46915"/>
              <a:gd name="adj2" fmla="val 957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fichier est maintenant inscrit comme pièce jointe.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8970" y="1919536"/>
            <a:ext cx="2211681" cy="448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fenêtre de sélection de fichier s’est ouverte.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263210" y="2151001"/>
            <a:ext cx="3300612" cy="1997366"/>
            <a:chOff x="263210" y="2151001"/>
            <a:chExt cx="3300612" cy="199736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0" y="2151001"/>
              <a:ext cx="3300612" cy="1997366"/>
            </a:xfrm>
            <a:prstGeom prst="rect">
              <a:avLst/>
            </a:prstGeom>
          </p:spPr>
        </p:pic>
        <p:sp>
          <p:nvSpPr>
            <p:cNvPr id="29" name="Cadre 28"/>
            <p:cNvSpPr/>
            <p:nvPr/>
          </p:nvSpPr>
          <p:spPr>
            <a:xfrm>
              <a:off x="1662822" y="3401216"/>
              <a:ext cx="1901000" cy="128797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Connecteur droit 16"/>
          <p:cNvCxnSpPr/>
          <p:nvPr/>
        </p:nvCxnSpPr>
        <p:spPr>
          <a:xfrm flipV="1">
            <a:off x="3327991" y="3009014"/>
            <a:ext cx="2349795" cy="520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05503" y="3181784"/>
            <a:ext cx="270035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le bouton « Ouvrir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6" y="3908004"/>
            <a:ext cx="849706" cy="283994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flipV="1">
            <a:off x="3157870" y="3530013"/>
            <a:ext cx="3051544" cy="527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391316" y="4497572"/>
            <a:ext cx="3462012" cy="87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455373" y="5115596"/>
            <a:ext cx="3624832" cy="6937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pour terminer l’opération, il vous faut l’enregistrer. Cliquez sur l’icône « Enregistrer » située dans le bloc supérieur gauche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H="1" flipV="1">
            <a:off x="632404" y="4720856"/>
            <a:ext cx="5010385" cy="615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/>
          <p:cNvGrpSpPr/>
          <p:nvPr/>
        </p:nvGrpSpPr>
        <p:grpSpPr>
          <a:xfrm>
            <a:off x="171190" y="4349881"/>
            <a:ext cx="4818675" cy="1880883"/>
            <a:chOff x="171190" y="4381780"/>
            <a:chExt cx="4818675" cy="1880883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90" y="4851209"/>
              <a:ext cx="4818675" cy="1411454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8" r="53818" b="43246"/>
            <a:stretch/>
          </p:blipFill>
          <p:spPr>
            <a:xfrm>
              <a:off x="230278" y="4381780"/>
              <a:ext cx="563526" cy="827198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04" y="5232559"/>
              <a:ext cx="2364066" cy="442386"/>
            </a:xfrm>
            <a:prstGeom prst="rect">
              <a:avLst/>
            </a:prstGeom>
          </p:spPr>
        </p:pic>
        <p:sp>
          <p:nvSpPr>
            <p:cNvPr id="38" name="Cadre 37"/>
            <p:cNvSpPr/>
            <p:nvPr/>
          </p:nvSpPr>
          <p:spPr>
            <a:xfrm>
              <a:off x="193465" y="4663609"/>
              <a:ext cx="600339" cy="673180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99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4743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15 : écran p.j.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fermer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bouton « fermer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16 : de retour écran saisie incident, clic enregistrer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4858970" y="1919536"/>
            <a:ext cx="2934695" cy="5747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Parfait, votre fichier est maintenant joint à votre demande de Hotline.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403097" y="2431518"/>
            <a:ext cx="3034828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ne nous reste plus qu’à revenir dans notre écran de départ.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49828" y="3149494"/>
            <a:ext cx="2774316" cy="56226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ce faire, cliquez sur l’icône « Fermer » située dans le bloc du haut à gauche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37588" y="2178611"/>
            <a:ext cx="4214710" cy="158531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838200" y="2696471"/>
            <a:ext cx="4564897" cy="82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74952" y="4350175"/>
            <a:ext cx="4177346" cy="2225335"/>
            <a:chOff x="9929" y="2299385"/>
            <a:chExt cx="4578616" cy="2413812"/>
          </a:xfrm>
        </p:grpSpPr>
        <p:grpSp>
          <p:nvGrpSpPr>
            <p:cNvPr id="36" name="Groupe 35"/>
            <p:cNvGrpSpPr/>
            <p:nvPr/>
          </p:nvGrpSpPr>
          <p:grpSpPr>
            <a:xfrm>
              <a:off x="49241" y="2299385"/>
              <a:ext cx="4539304" cy="2413812"/>
              <a:chOff x="49241" y="2299385"/>
              <a:chExt cx="4539304" cy="2413812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49241" y="2299386"/>
                <a:ext cx="4539304" cy="2413811"/>
                <a:chOff x="50674" y="2094806"/>
                <a:chExt cx="4878286" cy="2481935"/>
              </a:xfrm>
            </p:grpSpPr>
            <p:pic>
              <p:nvPicPr>
                <p:cNvPr id="40" name="Image 3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674" y="2094806"/>
                  <a:ext cx="4878286" cy="2481935"/>
                </a:xfrm>
                <a:prstGeom prst="rect">
                  <a:avLst/>
                </a:prstGeom>
              </p:spPr>
            </p:pic>
            <p:sp>
              <p:nvSpPr>
                <p:cNvPr id="41" name="Rectangle 40"/>
                <p:cNvSpPr/>
                <p:nvPr/>
              </p:nvSpPr>
              <p:spPr>
                <a:xfrm>
                  <a:off x="1124607" y="2532921"/>
                  <a:ext cx="901750" cy="3357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39" name="Image 3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62" r="44517" b="41519"/>
              <a:stretch/>
            </p:blipFill>
            <p:spPr>
              <a:xfrm>
                <a:off x="652130" y="2299385"/>
                <a:ext cx="1933415" cy="1406173"/>
              </a:xfrm>
              <a:prstGeom prst="rect">
                <a:avLst/>
              </a:prstGeom>
            </p:spPr>
          </p:pic>
        </p:grp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9" y="2311907"/>
              <a:ext cx="662250" cy="413569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4987749" y="4636741"/>
            <a:ext cx="2974357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bien de retour dans notre écran de saisie d’incident.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6" t="49635" r="7785" b="16079"/>
          <a:stretch/>
        </p:blipFill>
        <p:spPr>
          <a:xfrm>
            <a:off x="445513" y="1995439"/>
            <a:ext cx="552894" cy="49973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719675" y="5153860"/>
            <a:ext cx="2891961" cy="6892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clôturer notre « Hotline », il faut l’enregistrer en cliquant sur le bouton « Enregistrer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" y="4433993"/>
            <a:ext cx="334694" cy="266668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377057" y="4581337"/>
            <a:ext cx="5619706" cy="100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89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2659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17 : écran hotline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18: écran BAL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4858969" y="1919535"/>
            <a:ext cx="4189337" cy="7067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statut a changé. Il est maintenant marqué « Non Affecté » ce qui confirme qu’il a bien été pris en compte…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858969" y="4741934"/>
            <a:ext cx="3515490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nous allons également recevoir un courrier de confirmation dans notre boîte aux lettres.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10819" y="1983126"/>
            <a:ext cx="4412578" cy="2225335"/>
            <a:chOff x="74952" y="2266812"/>
            <a:chExt cx="4412578" cy="2225335"/>
          </a:xfrm>
        </p:grpSpPr>
        <p:grpSp>
          <p:nvGrpSpPr>
            <p:cNvPr id="10" name="Groupe 9"/>
            <p:cNvGrpSpPr/>
            <p:nvPr/>
          </p:nvGrpSpPr>
          <p:grpSpPr>
            <a:xfrm>
              <a:off x="74952" y="2266812"/>
              <a:ext cx="4177346" cy="2225335"/>
              <a:chOff x="74952" y="2266812"/>
              <a:chExt cx="4177346" cy="2225335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74952" y="2266812"/>
                <a:ext cx="4177346" cy="2225335"/>
                <a:chOff x="9929" y="2299385"/>
                <a:chExt cx="4578616" cy="2413812"/>
              </a:xfrm>
            </p:grpSpPr>
            <p:grpSp>
              <p:nvGrpSpPr>
                <p:cNvPr id="36" name="Groupe 35"/>
                <p:cNvGrpSpPr/>
                <p:nvPr/>
              </p:nvGrpSpPr>
              <p:grpSpPr>
                <a:xfrm>
                  <a:off x="49241" y="2299385"/>
                  <a:ext cx="4539304" cy="2413812"/>
                  <a:chOff x="49241" y="2299385"/>
                  <a:chExt cx="4539304" cy="2413812"/>
                </a:xfrm>
              </p:grpSpPr>
              <p:grpSp>
                <p:nvGrpSpPr>
                  <p:cNvPr id="38" name="Groupe 37"/>
                  <p:cNvGrpSpPr/>
                  <p:nvPr/>
                </p:nvGrpSpPr>
                <p:grpSpPr>
                  <a:xfrm>
                    <a:off x="49241" y="2299386"/>
                    <a:ext cx="4539304" cy="2413811"/>
                    <a:chOff x="50674" y="2094806"/>
                    <a:chExt cx="4878286" cy="2481935"/>
                  </a:xfrm>
                </p:grpSpPr>
                <p:pic>
                  <p:nvPicPr>
                    <p:cNvPr id="40" name="Image 39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0674" y="2094806"/>
                      <a:ext cx="4878286" cy="248193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1124607" y="2532921"/>
                      <a:ext cx="901750" cy="33576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pic>
                <p:nvPicPr>
                  <p:cNvPr id="39" name="Image 3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62" r="44517" b="41519"/>
                  <a:stretch/>
                </p:blipFill>
                <p:spPr>
                  <a:xfrm>
                    <a:off x="652130" y="2299385"/>
                    <a:ext cx="1933415" cy="14061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7" name="Image 3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29" y="2311907"/>
                  <a:ext cx="662250" cy="413569"/>
                </a:xfrm>
                <a:prstGeom prst="rect">
                  <a:avLst/>
                </a:prstGeom>
              </p:spPr>
            </p:pic>
          </p:grpSp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54" t="17674" r="1" b="-13891"/>
              <a:stretch/>
            </p:blipFill>
            <p:spPr>
              <a:xfrm>
                <a:off x="3466265" y="3634731"/>
                <a:ext cx="786033" cy="203227"/>
              </a:xfrm>
              <a:prstGeom prst="rect">
                <a:avLst/>
              </a:prstGeom>
            </p:spPr>
          </p:pic>
        </p:grp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158" y="3551314"/>
              <a:ext cx="1618372" cy="286644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350433" y="4479723"/>
            <a:ext cx="3102603" cy="2204744"/>
            <a:chOff x="350433" y="4479723"/>
            <a:chExt cx="3102603" cy="220474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33" y="4479723"/>
              <a:ext cx="3102603" cy="220474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660073" y="5191971"/>
              <a:ext cx="582857" cy="613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7309" y="5964281"/>
              <a:ext cx="1680562" cy="5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0" name="Connecteur droit 19"/>
          <p:cNvCxnSpPr/>
          <p:nvPr/>
        </p:nvCxnSpPr>
        <p:spPr>
          <a:xfrm flipH="1">
            <a:off x="3895148" y="2073349"/>
            <a:ext cx="1123419" cy="1318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31" idx="1"/>
          </p:cNvCxnSpPr>
          <p:nvPr/>
        </p:nvCxnSpPr>
        <p:spPr>
          <a:xfrm flipH="1">
            <a:off x="3270255" y="5006888"/>
            <a:ext cx="1588714" cy="575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32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080709"/>
              </p:ext>
            </p:extLst>
          </p:nvPr>
        </p:nvGraphicFramePr>
        <p:xfrm>
          <a:off x="2660073" y="1620982"/>
          <a:ext cx="9135917" cy="4821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21859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1’05’’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2261" y="2511770"/>
            <a:ext cx="3286103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enregistrer une demande d’aide ou de support,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9869" y="3096628"/>
            <a:ext cx="3409195" cy="5906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suivre une demande en cours de traitement par le service informatique.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74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4926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19 : écran accueil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gestion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Ajout demande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20 : écran « DEMANDE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4575542" y="1510517"/>
            <a:ext cx="2839002" cy="533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venons de voir comment saisir une assistance Hotline.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928592" y="2702890"/>
            <a:ext cx="2783974" cy="5874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existe-t-il des différences concernant la « Demande » ?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87311" y="3353769"/>
            <a:ext cx="270035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Retournons dans le menu gestion. 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liquez sur « Gestion »…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20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2" b="61800"/>
          <a:stretch/>
        </p:blipFill>
        <p:spPr>
          <a:xfrm>
            <a:off x="10449" y="1852057"/>
            <a:ext cx="2660506" cy="12274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" y="2632972"/>
            <a:ext cx="360379" cy="3099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96910" y="1972112"/>
            <a:ext cx="3535233" cy="5245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noter que l’icône « Ajout Hotline » à été ajouté dans votre volet « favoris »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" y="2507142"/>
            <a:ext cx="619468" cy="576110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 flipV="1">
            <a:off x="546538" y="2358701"/>
            <a:ext cx="5139559" cy="429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r="56893" b="53949"/>
          <a:stretch/>
        </p:blipFill>
        <p:spPr>
          <a:xfrm>
            <a:off x="693255" y="2787935"/>
            <a:ext cx="1192890" cy="199565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903181" y="3785761"/>
            <a:ext cx="2564264" cy="421982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« Ajout demande »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15209" y="4450162"/>
            <a:ext cx="2879965" cy="6079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bien. Vous avez ouvert l’écran de saisie de la demande.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5546" y="4956294"/>
            <a:ext cx="3259533" cy="9783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procédure à suivre pour saisir une  « Demande » est </a:t>
            </a:r>
            <a:r>
              <a:rPr lang="fr-FR" sz="1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exactement la même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 pour la « Hotline » à une différence près que nous allons vous montrer.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5" b="37395"/>
          <a:stretch/>
        </p:blipFill>
        <p:spPr>
          <a:xfrm>
            <a:off x="78996" y="4687485"/>
            <a:ext cx="3626056" cy="21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50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02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21 : détail écran demande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22 : écran de sortie Helpdesk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4645098" y="1677173"/>
            <a:ext cx="3647077" cy="7322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Souvenez-vous qu’au moment de remplir le type de demande, il vous fallait saisir un astérisque.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Cela est toujours vrai.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75052" y="2346565"/>
            <a:ext cx="2808215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saisie de l’astérisque va ouvrir le choix encadré en rouge…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1995109"/>
            <a:ext cx="4526203" cy="1902726"/>
            <a:chOff x="27803" y="2053492"/>
            <a:chExt cx="4539467" cy="195565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86"/>
            <a:stretch/>
          </p:blipFill>
          <p:spPr>
            <a:xfrm>
              <a:off x="27803" y="2053492"/>
              <a:ext cx="4539467" cy="195565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38477" y="3656936"/>
              <a:ext cx="1188035" cy="138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Cadre 17"/>
          <p:cNvSpPr/>
          <p:nvPr/>
        </p:nvSpPr>
        <p:spPr>
          <a:xfrm>
            <a:off x="838199" y="3345094"/>
            <a:ext cx="2107019" cy="24910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2418" y="2830971"/>
            <a:ext cx="3371250" cy="8901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…qui vous demandera de sélectionner l’une des deux propositions, « Demande DSI » ou « demande des Moyens Généraux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96397" y="3897835"/>
            <a:ext cx="3395778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étant fait, il ne vous restera plus qu’à procéder comme avec la demande de Hotline.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9883" y="5838229"/>
            <a:ext cx="4012466" cy="5314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termine la leçon concernant la saisie d’une demande Helpdesk. Merci de l’avoir suivie.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94465" y="4809318"/>
            <a:ext cx="3919925" cy="506961"/>
          </a:xfrm>
          <a:prstGeom prst="wedgeRectCallout">
            <a:avLst>
              <a:gd name="adj1" fmla="val -67487"/>
              <a:gd name="adj2" fmla="val -297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vous déconnecter de l’application Helpdesk, il suffira de cliquer sur ce bouton…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68004" y="5276345"/>
            <a:ext cx="1931140" cy="475173"/>
          </a:xfrm>
          <a:prstGeom prst="wedgeRectCallout">
            <a:avLst>
              <a:gd name="adj1" fmla="val -67487"/>
              <a:gd name="adj2" fmla="val -297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« Quitter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1052623" y="5747201"/>
            <a:ext cx="4136065" cy="330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21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7"/>
          <a:stretch/>
        </p:blipFill>
        <p:spPr>
          <a:xfrm>
            <a:off x="-96027" y="4246603"/>
            <a:ext cx="3991980" cy="1775826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3804745" y="4582161"/>
            <a:ext cx="1237736" cy="609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dre 26"/>
          <p:cNvSpPr/>
          <p:nvPr/>
        </p:nvSpPr>
        <p:spPr>
          <a:xfrm>
            <a:off x="3669100" y="4403293"/>
            <a:ext cx="314322" cy="1788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67" y="4659975"/>
            <a:ext cx="1176317" cy="1852262"/>
          </a:xfrm>
          <a:prstGeom prst="rect">
            <a:avLst/>
          </a:prstGeom>
        </p:spPr>
      </p:pic>
      <p:sp>
        <p:nvSpPr>
          <p:cNvPr id="28" name="Cadre 27"/>
          <p:cNvSpPr/>
          <p:nvPr/>
        </p:nvSpPr>
        <p:spPr>
          <a:xfrm>
            <a:off x="2933358" y="6070551"/>
            <a:ext cx="1187667" cy="20601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4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</a:t>
            </a:r>
            <a:r>
              <a:rPr lang="fr-FR" sz="1800" dirty="0"/>
              <a:t>Helpdesk - Saisir une Hotline ou une demande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5976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23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99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042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- Suivre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1792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1’ 05’’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82834" y="1838338"/>
            <a:ext cx="3277690" cy="6000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maintenant examiner comment suivre une « Hotline » ou une « Demande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772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022930" y="3834771"/>
            <a:ext cx="3034828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Deux moyens sont à votre disposition pour effectuer un suivi d’incident.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7940" y="4328107"/>
            <a:ext cx="3654681" cy="764887"/>
          </a:xfrm>
          <a:prstGeom prst="wedgeRectCallout">
            <a:avLst>
              <a:gd name="adj1" fmla="val -46915"/>
              <a:gd name="adj2" fmla="val 957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premier est de saisir dans le champs « numéro d’appel » le N° que vous avez noté lorsque vous avez fait  votre demande de Hotline.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190847" y="4749046"/>
            <a:ext cx="4530620" cy="275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53475" y="5176388"/>
            <a:ext cx="2975937" cy="518522"/>
          </a:xfrm>
          <a:prstGeom prst="wedgeRectCallout">
            <a:avLst>
              <a:gd name="adj1" fmla="val -46915"/>
              <a:gd name="adj2" fmla="val 957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de cliquer sur l’icône « Lancer la recherche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Suivre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3108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 Ecran accueil Helpdesk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écran suivi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5226909" y="1773462"/>
            <a:ext cx="3906581" cy="8188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de retour dans l’écran d’accueil du Helpdesk dans lequel sont maintenant affichés les icônes dans nos favoris, suite à nos diverses utilisations de l’application.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721467" y="2732566"/>
            <a:ext cx="3133714" cy="639489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consulter une Hotline et suivre son traitement, cliquez sur l’icône « Consultation Hotline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99492" y="2081419"/>
            <a:ext cx="4411571" cy="196958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0737"/>
            <a:ext cx="630792" cy="502584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393405" y="2594344"/>
            <a:ext cx="5667153" cy="595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" y="4396983"/>
            <a:ext cx="3454051" cy="1873766"/>
          </a:xfrm>
          <a:prstGeom prst="rect">
            <a:avLst/>
          </a:prstGeom>
        </p:spPr>
      </p:pic>
      <p:sp>
        <p:nvSpPr>
          <p:cNvPr id="22" name="Cadre 21"/>
          <p:cNvSpPr/>
          <p:nvPr/>
        </p:nvSpPr>
        <p:spPr>
          <a:xfrm>
            <a:off x="469823" y="4641530"/>
            <a:ext cx="895102" cy="22780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99038" y="4617238"/>
            <a:ext cx="5725997" cy="922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402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Suivre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33227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apprenant clique sur « rechercher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listing hotlines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4858970" y="1919536"/>
            <a:ext cx="3732137" cy="608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seconde possibilité est de lancer directement la recherche en cliquant sur l’icône « Rechercher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828829" y="4118497"/>
            <a:ext cx="3390137" cy="5995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S’affiche alors, la liste de toutes les Hotlines que nous avons enregistrées auparavant.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74861" y="2702152"/>
            <a:ext cx="270035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l’icône« Rechercher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2143915"/>
            <a:ext cx="3454051" cy="18737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6612" t="48905" r="52430" b="16804"/>
          <a:stretch/>
        </p:blipFill>
        <p:spPr>
          <a:xfrm>
            <a:off x="667785" y="1366700"/>
            <a:ext cx="701750" cy="717005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018660" y="1698096"/>
            <a:ext cx="3989275" cy="73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71190" y="2328530"/>
            <a:ext cx="5410903" cy="752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1190" y="5265888"/>
            <a:ext cx="392336" cy="525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48701" y="4503521"/>
            <a:ext cx="3245020" cy="1239091"/>
            <a:chOff x="48701" y="4503521"/>
            <a:chExt cx="3245020" cy="1239091"/>
          </a:xfrm>
        </p:grpSpPr>
        <p:grpSp>
          <p:nvGrpSpPr>
            <p:cNvPr id="22" name="Groupe 21"/>
            <p:cNvGrpSpPr/>
            <p:nvPr/>
          </p:nvGrpSpPr>
          <p:grpSpPr>
            <a:xfrm>
              <a:off x="48701" y="4503521"/>
              <a:ext cx="3245020" cy="1239091"/>
              <a:chOff x="48701" y="4503521"/>
              <a:chExt cx="3245020" cy="1239091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" r="-328" b="48907"/>
              <a:stretch/>
            </p:blipFill>
            <p:spPr>
              <a:xfrm>
                <a:off x="48701" y="4503521"/>
                <a:ext cx="3245020" cy="1187736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71190" y="5262987"/>
                <a:ext cx="392336" cy="4796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66" y="5026373"/>
              <a:ext cx="2050561" cy="689284"/>
            </a:xfrm>
            <a:prstGeom prst="rect">
              <a:avLst/>
            </a:prstGeom>
          </p:spPr>
        </p:pic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68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Suivre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0032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dialogue sélection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fichier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fait un double-clic sur dernière Hotline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Ecran détail hotline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8" name="Rectangle 27"/>
          <p:cNvSpPr/>
          <p:nvPr/>
        </p:nvSpPr>
        <p:spPr>
          <a:xfrm>
            <a:off x="5552886" y="2638286"/>
            <a:ext cx="2910630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Ouvrez-la en faisant un 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double-clic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8970" y="1835226"/>
            <a:ext cx="3996211" cy="533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Consultons la Hotline la plus récente, par exemple.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l’avons entourée en rouge.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763276" y="3861519"/>
            <a:ext cx="2403067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Notre Hotline s’est ouverte et nous pouvons visualiser…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33631" y="2212994"/>
            <a:ext cx="3669871" cy="1368151"/>
            <a:chOff x="133631" y="2212994"/>
            <a:chExt cx="3669871" cy="136815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l="14841" b="55682"/>
            <a:stretch/>
          </p:blipFill>
          <p:spPr>
            <a:xfrm>
              <a:off x="133631" y="2212994"/>
              <a:ext cx="3669871" cy="1368151"/>
            </a:xfrm>
            <a:prstGeom prst="rect">
              <a:avLst/>
            </a:prstGeom>
          </p:spPr>
        </p:pic>
        <p:sp>
          <p:nvSpPr>
            <p:cNvPr id="17" name="Cadre 16"/>
            <p:cNvSpPr/>
            <p:nvPr/>
          </p:nvSpPr>
          <p:spPr>
            <a:xfrm>
              <a:off x="201440" y="3338172"/>
              <a:ext cx="3580796" cy="145390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6"/>
          <a:stretch/>
        </p:blipFill>
        <p:spPr>
          <a:xfrm>
            <a:off x="193074" y="3861519"/>
            <a:ext cx="2385196" cy="14015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32147" y="4352284"/>
            <a:ext cx="2403067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…ses détails…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7143" y="4783493"/>
            <a:ext cx="2701709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…si notre problème a été résolu...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4" y="4428653"/>
            <a:ext cx="1702854" cy="569138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flipH="1">
            <a:off x="1792344" y="4562317"/>
            <a:ext cx="3353814" cy="150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4" y="5112334"/>
            <a:ext cx="4115543" cy="113394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96000" y="5207696"/>
            <a:ext cx="2403067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si l’incident a été clôturé.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6" y="5183004"/>
            <a:ext cx="1857522" cy="691609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 flipH="1">
            <a:off x="2099129" y="4996618"/>
            <a:ext cx="3548577" cy="387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91" y="5203102"/>
            <a:ext cx="1160045" cy="266668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3850045" y="5313400"/>
            <a:ext cx="2465695" cy="122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469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Suivre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5311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Ecran BAL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écran formulaire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2" name="Rectangle 31"/>
          <p:cNvSpPr/>
          <p:nvPr/>
        </p:nvSpPr>
        <p:spPr>
          <a:xfrm>
            <a:off x="5470391" y="5180541"/>
            <a:ext cx="2890371" cy="499286"/>
          </a:xfrm>
          <a:prstGeom prst="wedgeRectCallout">
            <a:avLst>
              <a:gd name="adj1" fmla="val -46179"/>
              <a:gd name="adj2" fmla="val 4681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termine cette leçon concernant le suivi d’une Hotline.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0746" y="1842636"/>
            <a:ext cx="4338193" cy="6791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Lorsque l’incident Hotline a été résolu, nous recevons un courrier confirmant la résolution de l’incident et nous invitant à répondre à un questionnaire de satisfaction.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094929" y="2946080"/>
            <a:ext cx="3964010" cy="604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Répondre à ce questionnaire est important car il permet d’alimenter les statistiques et d’améliorer le service.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0" y="1877411"/>
            <a:ext cx="3243684" cy="1786117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H="1">
            <a:off x="2551814" y="2329908"/>
            <a:ext cx="2434856" cy="88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" y="4311776"/>
            <a:ext cx="4336367" cy="2182542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flipH="1">
            <a:off x="4019107" y="3434316"/>
            <a:ext cx="1212112" cy="1616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505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</a:t>
            </a:r>
            <a:r>
              <a:rPr lang="fr-FR" sz="1800" dirty="0"/>
              <a:t>Helpdesk - Suivre une Hotline ou une demande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7178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79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41191"/>
              </p:ext>
            </p:extLst>
          </p:nvPr>
        </p:nvGraphicFramePr>
        <p:xfrm>
          <a:off x="2660073" y="1620982"/>
          <a:ext cx="9135917" cy="4800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00839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informe sur le Helpdesk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tourne la page par clic ou similaire sur le coin de page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6" name="Rectangle 35"/>
          <p:cNvSpPr/>
          <p:nvPr/>
        </p:nvSpPr>
        <p:spPr>
          <a:xfrm>
            <a:off x="4788020" y="5324808"/>
            <a:ext cx="3315456" cy="5564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cela concrètement et rendons-nous sur le portail du groupe OPIEVOY.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 rot="292373">
            <a:off x="5824389" y="2986244"/>
            <a:ext cx="3674385" cy="2454489"/>
            <a:chOff x="4242573" y="2034671"/>
            <a:chExt cx="3674385" cy="2454489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 rot="21308766">
              <a:off x="4767451" y="2797021"/>
              <a:ext cx="25450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Cette demande de support est transmise au service informatique grâce à l’outil Helpdesk accessible via le portail du groupe OPIEVOY.</a:t>
              </a:r>
              <a:endParaRPr lang="fr-FR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663026" y="1451535"/>
            <a:ext cx="3674385" cy="2454489"/>
            <a:chOff x="4663026" y="1451535"/>
            <a:chExt cx="3674385" cy="2454489"/>
          </a:xfrm>
        </p:grpSpPr>
        <p:grpSp>
          <p:nvGrpSpPr>
            <p:cNvPr id="18" name="Groupe 17"/>
            <p:cNvGrpSpPr/>
            <p:nvPr/>
          </p:nvGrpSpPr>
          <p:grpSpPr>
            <a:xfrm rot="292373">
              <a:off x="4663026" y="1451535"/>
              <a:ext cx="3674385" cy="2454489"/>
              <a:chOff x="4242573" y="2034671"/>
              <a:chExt cx="3674385" cy="2454489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2573" y="2034671"/>
                <a:ext cx="3674385" cy="2454489"/>
              </a:xfrm>
              <a:prstGeom prst="rect">
                <a:avLst/>
              </a:prstGeom>
            </p:spPr>
          </p:pic>
          <p:sp>
            <p:nvSpPr>
              <p:cNvPr id="20" name="ZoneTexte 19"/>
              <p:cNvSpPr txBox="1"/>
              <p:nvPr/>
            </p:nvSpPr>
            <p:spPr>
              <a:xfrm rot="21308766">
                <a:off x="4767451" y="2797021"/>
                <a:ext cx="25450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Lorsque vous rencontrez un problème informatique, vous avez la possibilité de signaler l’incident en enregistrant une « Hotline ».</a:t>
                </a:r>
                <a:endParaRPr lang="fr-FR" dirty="0"/>
              </a:p>
            </p:txBody>
          </p:sp>
        </p:grpSp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1" t="30619" r="4414" b="6003"/>
            <a:stretch/>
          </p:blipFill>
          <p:spPr>
            <a:xfrm>
              <a:off x="7414543" y="2984179"/>
              <a:ext cx="494080" cy="409903"/>
            </a:xfrm>
            <a:prstGeom prst="rect">
              <a:avLst/>
            </a:prstGeom>
          </p:spPr>
        </p:pic>
      </p:grp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620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6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97464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Texte exercice en introduction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aura 2 tentatives avant d’être aidé par un encadré rouge ou similaire (vrai tout au long de l’exercice).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cliquer Helpdesk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:apprenant clique « ajout Hotline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801090" y="1683307"/>
            <a:ext cx="4108273" cy="11663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cet exercice vous allez saisir une demande d’assistance Hotline.</a:t>
            </a:r>
          </a:p>
          <a:p>
            <a:pPr algn="ctr"/>
            <a:endParaRPr lang="fr-FR" sz="12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vous guider en vous fournissant des éléments spécifiques au fur et à mesure.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6807" y="3331143"/>
            <a:ext cx="3018337" cy="487786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 !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Connectez-vous au Helpdesk 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37343" y="2780573"/>
            <a:ext cx="4029760" cy="4311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le moment, vous êtes dans le portail OPIEVOY.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7343" y="3989670"/>
            <a:ext cx="2706657" cy="655687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bien, faites ce qu’il faut pour ouvrir votre première Hotline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31</a:t>
            </a:fld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56654" y="1508656"/>
            <a:ext cx="3611336" cy="2480711"/>
            <a:chOff x="21601" y="525518"/>
            <a:chExt cx="7167653" cy="512858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" y="525518"/>
              <a:ext cx="7167653" cy="512858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44"/>
            <a:stretch/>
          </p:blipFill>
          <p:spPr>
            <a:xfrm>
              <a:off x="753194" y="3054144"/>
              <a:ext cx="5760000" cy="2562885"/>
            </a:xfrm>
            <a:prstGeom prst="rect">
              <a:avLst/>
            </a:prstGeom>
          </p:spPr>
        </p:pic>
      </p:grpSp>
      <p:cxnSp>
        <p:nvCxnSpPr>
          <p:cNvPr id="16" name="Connecteur droit 15"/>
          <p:cNvCxnSpPr/>
          <p:nvPr/>
        </p:nvCxnSpPr>
        <p:spPr>
          <a:xfrm flipH="1">
            <a:off x="3253562" y="3641588"/>
            <a:ext cx="2860159" cy="54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170003" y="3695874"/>
            <a:ext cx="1083559" cy="138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7" y="4110338"/>
            <a:ext cx="3172761" cy="198297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14" b="77430"/>
          <a:stretch/>
        </p:blipFill>
        <p:spPr>
          <a:xfrm>
            <a:off x="56654" y="5075421"/>
            <a:ext cx="4645572" cy="141889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961657" y="5595733"/>
            <a:ext cx="361583" cy="1627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3276328" y="4540469"/>
            <a:ext cx="3334679" cy="1083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27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76931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3 : saisie champs « Domaine » et « Description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Avec aide si besoin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écran hotline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92455" y="1810474"/>
            <a:ext cx="3498112" cy="5779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bien, votre Hotline est bien ouverte comme en témoigne le N° d’appel qu’il vous faut noter.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2455" y="3738753"/>
            <a:ext cx="3498112" cy="598364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gagner du temps, vous allez utiliser les 4 première lettres du mot « connexion ».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Allez-y !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17618" y="2491946"/>
            <a:ext cx="3172949" cy="1069961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Votre problème est une difficulté de connexion à 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vous faut maintenant remplir les champs du bloc « Description ».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79999" y="2771638"/>
            <a:ext cx="1041463" cy="407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1190" y="2238279"/>
            <a:ext cx="667009" cy="452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74924" y="4299826"/>
            <a:ext cx="5634107" cy="2103820"/>
            <a:chOff x="59299" y="2202366"/>
            <a:chExt cx="5634107" cy="210382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42"/>
            <a:stretch/>
          </p:blipFill>
          <p:spPr>
            <a:xfrm>
              <a:off x="59299" y="2202366"/>
              <a:ext cx="5634107" cy="210382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279999" y="2849031"/>
              <a:ext cx="1041463" cy="245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32</a:t>
            </a:fld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0" r="55848" b="54815"/>
          <a:stretch/>
        </p:blipFill>
        <p:spPr>
          <a:xfrm>
            <a:off x="547615" y="1457706"/>
            <a:ext cx="1734207" cy="2743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3494" y="3926623"/>
            <a:ext cx="1240920" cy="117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30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76459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saisit « *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conn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 » dans domaine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apprenant clique sur « Hotline connexion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819214" y="3038810"/>
            <a:ext cx="2993182" cy="655687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bien, maintenant sélectionnez la ligne concernant les difficultés de connexion à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0" y="1985505"/>
            <a:ext cx="2609399" cy="1830147"/>
            <a:chOff x="0" y="1985505"/>
            <a:chExt cx="2609399" cy="183014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0" y="1985505"/>
              <a:ext cx="2609399" cy="183014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76297" y="2651548"/>
              <a:ext cx="1151713" cy="108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fr-FR" sz="900" dirty="0" err="1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</a:t>
              </a:r>
              <a:endParaRPr lang="fr-FR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76297" y="2792904"/>
            <a:ext cx="1071750" cy="10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0" y="3953536"/>
            <a:ext cx="2609399" cy="1830147"/>
            <a:chOff x="0" y="3953536"/>
            <a:chExt cx="2609399" cy="1830147"/>
          </a:xfrm>
        </p:grpSpPr>
        <p:grpSp>
          <p:nvGrpSpPr>
            <p:cNvPr id="30" name="Groupe 29"/>
            <p:cNvGrpSpPr/>
            <p:nvPr/>
          </p:nvGrpSpPr>
          <p:grpSpPr>
            <a:xfrm>
              <a:off x="0" y="3953536"/>
              <a:ext cx="2609399" cy="1830147"/>
              <a:chOff x="0" y="1985505"/>
              <a:chExt cx="2609399" cy="1830147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62" r="44517" b="41519"/>
              <a:stretch/>
            </p:blipFill>
            <p:spPr>
              <a:xfrm>
                <a:off x="0" y="1985505"/>
                <a:ext cx="2609399" cy="1830147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576297" y="2651548"/>
                <a:ext cx="1151713" cy="108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fr-FR" sz="900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</a:t>
                </a:r>
                <a:endParaRPr lang="fr-FR" sz="9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5" y="4757578"/>
              <a:ext cx="1800476" cy="838317"/>
            </a:xfrm>
            <a:prstGeom prst="rect">
              <a:avLst/>
            </a:prstGeom>
          </p:spPr>
        </p:pic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675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161931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saisit la description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819213" y="1880957"/>
            <a:ext cx="3377949" cy="655687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le champ suivant, saisissez « Je n’arrive pas à me connecter à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 !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295651" y="1578966"/>
            <a:ext cx="2609399" cy="1830147"/>
            <a:chOff x="295651" y="1578966"/>
            <a:chExt cx="2609399" cy="183014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295651" y="1578966"/>
              <a:ext cx="2609399" cy="1830147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008"/>
            <a:stretch/>
          </p:blipFill>
          <p:spPr>
            <a:xfrm>
              <a:off x="807024" y="2243017"/>
              <a:ext cx="1924319" cy="14929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38199" y="2392316"/>
              <a:ext cx="1118192" cy="101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95651" y="3521787"/>
            <a:ext cx="2609399" cy="1895342"/>
            <a:chOff x="295651" y="3521787"/>
            <a:chExt cx="2609399" cy="1895342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295651" y="3521787"/>
              <a:ext cx="2609399" cy="183014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24" y="4483549"/>
              <a:ext cx="1924319" cy="933580"/>
            </a:xfrm>
            <a:prstGeom prst="rect">
              <a:avLst/>
            </a:prstGeom>
          </p:spPr>
        </p:pic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552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80052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saisit la description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Slide 6 : Feedback de 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oupe 16"/>
          <p:cNvGrpSpPr/>
          <p:nvPr/>
        </p:nvGrpSpPr>
        <p:grpSpPr>
          <a:xfrm>
            <a:off x="-11519" y="2022363"/>
            <a:ext cx="4591452" cy="2284279"/>
            <a:chOff x="-30085" y="2253066"/>
            <a:chExt cx="4591452" cy="2284279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6" y="2256840"/>
              <a:ext cx="4482371" cy="228050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085" y="2264732"/>
              <a:ext cx="723588" cy="451873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682870" y="2253066"/>
              <a:ext cx="1890209" cy="132573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812" y="2724427"/>
              <a:ext cx="1485207" cy="720546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5244542" y="2022363"/>
            <a:ext cx="3133913" cy="758040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Excellent !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Faites ce qu’il faut pour terminer votre Hotline et sortir du Helpdesk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37164" y="3813244"/>
            <a:ext cx="2998491" cy="9387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Bravo, vous avez terminé cet exercice avec succès.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continuer votre parcours.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35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7"/>
          <a:stretch/>
        </p:blipFill>
        <p:spPr>
          <a:xfrm>
            <a:off x="-96027" y="4530373"/>
            <a:ext cx="3991980" cy="1775826"/>
          </a:xfrm>
          <a:prstGeom prst="rect">
            <a:avLst/>
          </a:prstGeom>
        </p:spPr>
      </p:pic>
      <p:sp>
        <p:nvSpPr>
          <p:cNvPr id="19" name="Cadre 18"/>
          <p:cNvSpPr/>
          <p:nvPr/>
        </p:nvSpPr>
        <p:spPr>
          <a:xfrm>
            <a:off x="3669100" y="4687063"/>
            <a:ext cx="314322" cy="1788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67" y="4943745"/>
            <a:ext cx="1176317" cy="1852262"/>
          </a:xfrm>
          <a:prstGeom prst="rect">
            <a:avLst/>
          </a:prstGeom>
        </p:spPr>
      </p:pic>
      <p:sp>
        <p:nvSpPr>
          <p:cNvPr id="22" name="Cadre 21"/>
          <p:cNvSpPr/>
          <p:nvPr/>
        </p:nvSpPr>
        <p:spPr>
          <a:xfrm>
            <a:off x="2933358" y="6354321"/>
            <a:ext cx="1187667" cy="20601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2015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53164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écran portail OPIEVOY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sur « Mes applications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dans « Helpdesk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815639" y="1917377"/>
            <a:ext cx="2153084" cy="4396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y voici.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11120" y="2523321"/>
            <a:ext cx="3298438" cy="506241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le bloc « Mes applications », cliquez sur « Helpdesk »  pour ouvrir l’application.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4</a:t>
            </a:fld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56654" y="2143239"/>
            <a:ext cx="2745106" cy="1846128"/>
            <a:chOff x="21601" y="525518"/>
            <a:chExt cx="7167653" cy="512858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" y="525518"/>
              <a:ext cx="7167653" cy="512858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44"/>
            <a:stretch/>
          </p:blipFill>
          <p:spPr>
            <a:xfrm>
              <a:off x="753194" y="3054144"/>
              <a:ext cx="5760000" cy="2562885"/>
            </a:xfrm>
            <a:prstGeom prst="rect">
              <a:avLst/>
            </a:prstGeom>
          </p:spPr>
        </p:pic>
      </p:grpSp>
      <p:cxnSp>
        <p:nvCxnSpPr>
          <p:cNvPr id="29" name="Connecteur droit 28"/>
          <p:cNvCxnSpPr/>
          <p:nvPr/>
        </p:nvCxnSpPr>
        <p:spPr>
          <a:xfrm flipH="1">
            <a:off x="1724688" y="2895756"/>
            <a:ext cx="3611446" cy="3247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8" t="6105" r="4214" b="39277"/>
          <a:stretch/>
        </p:blipFill>
        <p:spPr>
          <a:xfrm>
            <a:off x="97247" y="4167625"/>
            <a:ext cx="2037889" cy="236478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0095" y="5985363"/>
            <a:ext cx="1955041" cy="247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46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14197"/>
              </p:ext>
            </p:extLst>
          </p:nvPr>
        </p:nvGraphicFramePr>
        <p:xfrm>
          <a:off x="2660073" y="1620982"/>
          <a:ext cx="9135917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écran accueil appli Helpdesk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Zoom, encadré ou surlignage des composantes de l’écran selon  l’effet visuel obtenu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Les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libellés ne sont pas les mêmes que dans les anciennes copies d’écran.</a:t>
                      </a: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À ajuster à la réalisation.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4930111" y="2652898"/>
            <a:ext cx="2816014" cy="570202"/>
          </a:xfrm>
          <a:prstGeom prst="wedgeRectCallout">
            <a:avLst>
              <a:gd name="adj1" fmla="val -57963"/>
              <a:gd name="adj2" fmla="val -425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L’écran se compose d’un bandeau dans la partie haute,...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3856" y="1921228"/>
            <a:ext cx="2766273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ous sommes dans l’application « Helpdesk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73337" y="4539072"/>
            <a:ext cx="3237263" cy="659728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d’une fenêtre de favoris qui donne accès aux fonctions les plus couramment utilisées, d’un simple clic.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61715" y="3308550"/>
            <a:ext cx="3550498" cy="659728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…d’une fenêtre de suivi des demandes en cours pour les 12 derniers mois selon leur statut…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17791" y="3871174"/>
            <a:ext cx="3444676" cy="410372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…d’une autre fenêtre de suivi par type de problème…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5" y="2019389"/>
            <a:ext cx="3167294" cy="1979559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H="1" flipV="1">
            <a:off x="2453381" y="2203935"/>
            <a:ext cx="2616043" cy="581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9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675527"/>
              </p:ext>
            </p:extLst>
          </p:nvPr>
        </p:nvGraphicFramePr>
        <p:xfrm>
          <a:off x="2660073" y="1620982"/>
          <a:ext cx="913591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écran accueil appli Helpdesk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Remplissage des favoris avec les icônes demandes et Hotlines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773856" y="3719116"/>
            <a:ext cx="3836744" cy="6672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 fur et à mesure de vos ajouts de « Hotline » et de « Demandes », les icônes correspondantes viendront enrichir votre volet « favoris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6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r="57625" b="53776"/>
          <a:stretch/>
        </p:blipFill>
        <p:spPr>
          <a:xfrm>
            <a:off x="267962" y="2023992"/>
            <a:ext cx="1545554" cy="245632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2" b="52737"/>
          <a:stretch/>
        </p:blipFill>
        <p:spPr>
          <a:xfrm>
            <a:off x="73889" y="2006053"/>
            <a:ext cx="3004049" cy="161269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70" y="3232161"/>
            <a:ext cx="927767" cy="40625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7" y="3763424"/>
            <a:ext cx="1251267" cy="340466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129218" y="4514759"/>
            <a:ext cx="3167294" cy="1979559"/>
            <a:chOff x="34523" y="4854989"/>
            <a:chExt cx="3167294" cy="197955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3" y="4854989"/>
              <a:ext cx="3167294" cy="1979559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71" b="35073"/>
            <a:stretch/>
          </p:blipFill>
          <p:spPr>
            <a:xfrm>
              <a:off x="171190" y="5235537"/>
              <a:ext cx="1324078" cy="388883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5533328" y="5002893"/>
            <a:ext cx="3077272" cy="6449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termine la présentation de la connexion au Helpdesk et la description de l’écran d’accueil.</a:t>
            </a:r>
          </a:p>
        </p:txBody>
      </p:sp>
    </p:spTree>
    <p:extLst>
      <p:ext uri="{BB962C8B-B14F-4D97-AF65-F5344CB8AC3E}">
        <p14:creationId xmlns:p14="http://schemas.microsoft.com/office/powerpoint/2010/main" val="358741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-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3309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83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9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-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535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3’ 50’’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82834" y="1838338"/>
            <a:ext cx="2974357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la procédure à suivre pour saisir une « hotline » ou une « demande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9178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3043</Words>
  <Application>Microsoft Office PowerPoint</Application>
  <PresentationFormat>Grand écran</PresentationFormat>
  <Paragraphs>1407</Paragraphs>
  <Slides>36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Verdana</vt:lpstr>
      <vt:lpstr>Thème Office</vt:lpstr>
      <vt:lpstr>Projet OPIEVOY Migration didacticiel Storyboard v2</vt:lpstr>
      <vt:lpstr>Module : Utiliser le Helpdesk</vt:lpstr>
      <vt:lpstr>Module : Utiliser le Helpdesk – se connecter</vt:lpstr>
      <vt:lpstr>Module : Utiliser le Helpdesk – se connecter</vt:lpstr>
      <vt:lpstr>Module : Utiliser le Helpdesk – se connecter</vt:lpstr>
      <vt:lpstr>Module : Utiliser le Helpdesk – se connecter</vt:lpstr>
      <vt:lpstr>Module : Utiliser le Helpdesk - se connecter</vt:lpstr>
      <vt:lpstr>Présentation PowerPoint</vt:lpstr>
      <vt:lpstr>Module : Utiliser le Helpdesk -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 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- Saisir une Hotline ou une demande</vt:lpstr>
      <vt:lpstr>Présentation PowerPoint</vt:lpstr>
      <vt:lpstr>Module : Utiliser le Helpdesk - Suivre une Hotline ou une demande</vt:lpstr>
      <vt:lpstr>Module : Utiliser le Helpdesk – Suivre une Hotline ou une demande</vt:lpstr>
      <vt:lpstr>Module : Utiliser le Helpdesk – Suivre une Hotline ou une demande</vt:lpstr>
      <vt:lpstr>Module : Utiliser le Helpdesk – Suivre une Hotline ou une demande</vt:lpstr>
      <vt:lpstr>Module : Utiliser le Helpdesk – Suivre une Hotline ou une demande</vt:lpstr>
      <vt:lpstr>Module : Utiliser le Helpdesk - Suivre une Hotline ou une demande</vt:lpstr>
      <vt:lpstr>Présentation PowerPoint</vt:lpstr>
      <vt:lpstr>Module : Exercice – Helpdesk – saisir une Hotline</vt:lpstr>
      <vt:lpstr>Module : Exercice – Helpdesk – saisir une Hotline</vt:lpstr>
      <vt:lpstr>Module : Exercice – Helpdesk – saisir une Hotline</vt:lpstr>
      <vt:lpstr>Module : Exercice – Helpdesk – saisir une Hotline</vt:lpstr>
      <vt:lpstr>Module : Exercice – Helpdesk – saisir une Hotline</vt:lpstr>
      <vt:lpstr>Module : Exercice – Helpdesk – saisir une Hotline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Formation4</dc:creator>
  <cp:lastModifiedBy>Formation4</cp:lastModifiedBy>
  <cp:revision>94</cp:revision>
  <dcterms:created xsi:type="dcterms:W3CDTF">2015-12-08T13:32:54Z</dcterms:created>
  <dcterms:modified xsi:type="dcterms:W3CDTF">2015-12-21T13:58:47Z</dcterms:modified>
</cp:coreProperties>
</file>