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3" r:id="rId5"/>
    <p:sldId id="285" r:id="rId6"/>
    <p:sldId id="286" r:id="rId7"/>
    <p:sldId id="274" r:id="rId8"/>
    <p:sldId id="261" r:id="rId9"/>
    <p:sldId id="277" r:id="rId10"/>
    <p:sldId id="289" r:id="rId11"/>
    <p:sldId id="278" r:id="rId12"/>
    <p:sldId id="264" r:id="rId13"/>
    <p:sldId id="265" r:id="rId14"/>
    <p:sldId id="266" r:id="rId15"/>
    <p:sldId id="267" r:id="rId16"/>
    <p:sldId id="271" r:id="rId17"/>
    <p:sldId id="280" r:id="rId18"/>
    <p:sldId id="279" r:id="rId19"/>
    <p:sldId id="288" r:id="rId20"/>
    <p:sldId id="287" r:id="rId21"/>
    <p:sldId id="268" r:id="rId22"/>
    <p:sldId id="269" r:id="rId23"/>
    <p:sldId id="290" r:id="rId24"/>
    <p:sldId id="282" r:id="rId25"/>
    <p:sldId id="283" r:id="rId26"/>
    <p:sldId id="281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6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6DDE4-2C90-4811-AFF9-F9A493291CD4}" type="datetimeFigureOut">
              <a:rPr lang="fr-FR" smtClean="0"/>
              <a:t>21/12/2015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25CA4-3809-4C57-B0CA-2368ED5F4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65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25CA4-3809-4C57-B0CA-2368ED5F4D6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61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26B9-6781-47A7-8CA8-822BE55BC412}" type="datetime1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12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268B6-60F0-4D00-A6EE-AD9916691C60}" type="datetime1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270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DB62-5C67-486F-9611-65AE4153985E}" type="datetime1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3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62D5-3F88-4B10-8FF0-A8F42C599167}" type="datetime1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28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8BB5-1373-406D-AD0C-FE31A35393D3}" type="datetime1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17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6D34-563F-42E3-834D-147045609083}" type="datetime1">
              <a:rPr lang="fr-FR" smtClean="0"/>
              <a:t>21/12/2015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04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693B-6C11-43DE-9019-85C43C53DABC}" type="datetime1">
              <a:rPr lang="fr-FR" smtClean="0"/>
              <a:t>21/12/2015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75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4CAF-1AF6-4844-838B-C0B0BE4F7E85}" type="datetime1">
              <a:rPr lang="fr-FR" smtClean="0"/>
              <a:t>21/12/2015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79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D790-307E-4633-A59E-693063F4D6FD}" type="datetime1">
              <a:rPr lang="fr-FR" smtClean="0"/>
              <a:t>21/12/2015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44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2E12-220D-4F0A-8ABE-74694D57EE42}" type="datetime1">
              <a:rPr lang="fr-FR" smtClean="0"/>
              <a:t>21/12/2015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84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4353-DB27-4790-9E6D-4C2CD1C7F133}" type="datetime1">
              <a:rPr lang="fr-FR" smtClean="0"/>
              <a:t>21/12/2015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12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0FEB0-C233-4BAD-8FE8-859238882B7C}" type="datetime1">
              <a:rPr lang="fr-FR" smtClean="0"/>
              <a:t>21/12/2015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20830-0D06-4938-9F73-C64B1FD66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53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481949"/>
            <a:ext cx="9144000" cy="1182260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Projet OPIEVOY Migration didacticiel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Storyboard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 v2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132083"/>
            <a:ext cx="9144000" cy="1839310"/>
          </a:xfrm>
        </p:spPr>
        <p:txBody>
          <a:bodyPr/>
          <a:lstStyle/>
          <a:p>
            <a:pPr algn="l"/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: 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IMMOWARE</a:t>
            </a:r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temps estimé total : 5’ 00’’</a:t>
            </a:r>
          </a:p>
          <a:p>
            <a:pPr algn="l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Chef de projet IL : P. MORIN</a:t>
            </a:r>
          </a:p>
          <a:p>
            <a:pPr algn="l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Chef de projet client : Brigitte LECHAPELIER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8" y="742990"/>
            <a:ext cx="1694285" cy="27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26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49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Barre d’outils, barre d ’état, onglets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670473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 objectif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Temps estimé</a:t>
                      </a:r>
                    </a:p>
                    <a:p>
                      <a:r>
                        <a:rPr lang="fr-FR" dirty="0" smtClean="0"/>
                        <a:t>2’ 00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35892" y="1857525"/>
            <a:ext cx="2982190" cy="6034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allons explorer la nouvelle présentation de l’application 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11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607288" y="2414818"/>
            <a:ext cx="2726666" cy="5654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barre d’outils,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74973" y="2893408"/>
            <a:ext cx="2726666" cy="5654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barre d’état,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17140" y="3369904"/>
            <a:ext cx="2726666" cy="5654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 les onglets.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742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Barre d’outils, barre d’état, onglets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23376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Écran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Immoware</a:t>
                      </a: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Zoom ou surlignage barre d’outils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36" name="Rectangle 35"/>
          <p:cNvSpPr/>
          <p:nvPr/>
        </p:nvSpPr>
        <p:spPr>
          <a:xfrm>
            <a:off x="5395743" y="2627769"/>
            <a:ext cx="4005901" cy="836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Dans la barre d’outils, certains boutons sont grisés. 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Cela signifie que ces fonctions ne sont pas disponibles pour le dossier qui est sélectionné.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3" name="Espace réservé du numéro de diapositive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12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3" y="2113384"/>
            <a:ext cx="4642021" cy="1964227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09" y="2227372"/>
            <a:ext cx="931098" cy="400397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" y="2666163"/>
            <a:ext cx="783390" cy="294658"/>
          </a:xfrm>
          <a:prstGeom prst="rect">
            <a:avLst/>
          </a:prstGeom>
        </p:spPr>
      </p:pic>
      <p:cxnSp>
        <p:nvCxnSpPr>
          <p:cNvPr id="40" name="Connecteur droit 39"/>
          <p:cNvCxnSpPr/>
          <p:nvPr/>
        </p:nvCxnSpPr>
        <p:spPr>
          <a:xfrm>
            <a:off x="549775" y="2786730"/>
            <a:ext cx="5115301" cy="474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1646965" y="2420556"/>
            <a:ext cx="4011939" cy="347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681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</a:t>
            </a:r>
            <a:r>
              <a:rPr lang="fr-FR" sz="1800" dirty="0"/>
              <a:t>Barre d’outils, barre d’état, onglets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838381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Écran de fond Présentation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Immoware</a:t>
                      </a: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Voir les principaux boutons</a:t>
                      </a:r>
                    </a:p>
                    <a:p>
                      <a:r>
                        <a:rPr lang="fr-FR" dirty="0" smtClean="0"/>
                        <a:t>Descriptif</a:t>
                      </a:r>
                    </a:p>
                    <a:p>
                      <a:r>
                        <a:rPr lang="fr-FR" dirty="0" smtClean="0"/>
                        <a:t>À voir si vraiment utile à ce stade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À retravailler</a:t>
                      </a:r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 après discussion et plus d’information.</a:t>
                      </a:r>
                    </a:p>
                    <a:p>
                      <a:endParaRPr lang="fr-FR" sz="11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Peut-être faire un parallèle anciens vs nouveaux ?</a:t>
                      </a:r>
                    </a:p>
                    <a:p>
                      <a:endParaRPr lang="fr-FR" sz="11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Un pur descriptif hors contexte n’est pas idéal.</a:t>
                      </a:r>
                    </a:p>
                    <a:p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A voir en fonction du but recherché car il s’agit de nouveaux arrivants.</a:t>
                      </a:r>
                    </a:p>
                    <a:p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Discussion nécessaire.</a:t>
                      </a:r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566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</a:t>
            </a:r>
            <a:r>
              <a:rPr lang="fr-FR" sz="1800" dirty="0"/>
              <a:t>Barre d’outils, barre d’état, onglets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037268"/>
              </p:ext>
            </p:extLst>
          </p:nvPr>
        </p:nvGraphicFramePr>
        <p:xfrm>
          <a:off x="2660073" y="1620982"/>
          <a:ext cx="9135917" cy="6629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3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Écran de fond Présentation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Immoware</a:t>
                      </a: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Présentation des onglets 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790652" y="2013673"/>
            <a:ext cx="3191836" cy="967154"/>
          </a:xfrm>
          <a:prstGeom prst="wedgeRectCallout">
            <a:avLst>
              <a:gd name="adj1" fmla="val -59030"/>
              <a:gd name="adj2" fmla="val 3098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Remarquez que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 menu d’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est structuré par domaines fonctionnels : Patrimoine, Gestion locative, Gestion technique du Patrimoine,…</a:t>
            </a:r>
            <a:endParaRPr lang="fr-FR" sz="12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6688" y="2949297"/>
            <a:ext cx="2697849" cy="626281"/>
          </a:xfrm>
          <a:prstGeom prst="wedgeRectCallout">
            <a:avLst>
              <a:gd name="adj1" fmla="val -60960"/>
              <a:gd name="adj2" fmla="val 2054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…dans lesquels sont classés des dossiers </a:t>
            </a:r>
            <a:r>
              <a:rPr lang="fr-F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processus de gestion.</a:t>
            </a:r>
            <a:endParaRPr lang="fr-FR" sz="12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78247" y="4721807"/>
            <a:ext cx="2697849" cy="626281"/>
          </a:xfrm>
          <a:prstGeom prst="wedgeRectCallout">
            <a:avLst>
              <a:gd name="adj1" fmla="val -42260"/>
              <a:gd name="adj2" fmla="val 7256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Regardons ce que proposent les onglets présents dans cet écran.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14</a:t>
            </a:fld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" y="2251602"/>
            <a:ext cx="4642021" cy="196422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19" y="2827766"/>
            <a:ext cx="1034918" cy="25647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34" y="2829353"/>
            <a:ext cx="2232693" cy="746225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 flipH="1">
            <a:off x="2607711" y="3147083"/>
            <a:ext cx="3961255" cy="122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653521" y="2491328"/>
            <a:ext cx="5337376" cy="453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83" b="27880"/>
          <a:stretch/>
        </p:blipFill>
        <p:spPr>
          <a:xfrm>
            <a:off x="78996" y="4372110"/>
            <a:ext cx="2514112" cy="2590441"/>
          </a:xfrm>
          <a:prstGeom prst="rect">
            <a:avLst/>
          </a:prstGeom>
        </p:spPr>
      </p:pic>
      <p:sp>
        <p:nvSpPr>
          <p:cNvPr id="19" name="Cadre 18"/>
          <p:cNvSpPr/>
          <p:nvPr/>
        </p:nvSpPr>
        <p:spPr>
          <a:xfrm>
            <a:off x="653520" y="5177435"/>
            <a:ext cx="1648245" cy="27976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0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</a:t>
            </a:r>
            <a:r>
              <a:rPr lang="fr-FR" sz="1800" dirty="0"/>
              <a:t>Barre d’outils, barre d’état, onglets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916641"/>
              </p:ext>
            </p:extLst>
          </p:nvPr>
        </p:nvGraphicFramePr>
        <p:xfrm>
          <a:off x="2660073" y="1620982"/>
          <a:ext cx="9135917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4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Détail des menus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Apparition à déterminer par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layers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ou par succession ou sur clic dans les onglets.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à tester à la réalisation pour la meilleure lisibilité.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dans les onglets pour ouvrir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Apparition bulle explication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31"/>
          <a:stretch/>
        </p:blipFill>
        <p:spPr>
          <a:xfrm>
            <a:off x="185315" y="1418449"/>
            <a:ext cx="1696037" cy="12797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32662" y="1865025"/>
            <a:ext cx="3097241" cy="6262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Dans l’onglet « Tous » vous allez trouver l’ensemble des domaines fonctionnels.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61693" y="2607440"/>
            <a:ext cx="2394882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dans l’onglet 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 + Visités » 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17975" y="3089114"/>
            <a:ext cx="2921150" cy="6262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Celui-ci vous offre la liste des éléments que vous utilisez le plus fréquemment</a:t>
            </a:r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35629" y="4049226"/>
            <a:ext cx="2394882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sur l’onglet « Favoris » 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47752" y="4470384"/>
            <a:ext cx="3069398" cy="6262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pouvez y sélectionner les éléments qui sont vos préférés et auxquels vous aurez un lien direct.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35629" y="5234877"/>
            <a:ext cx="2394882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Cliquez enfin sur « Historique » 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27809" y="5620752"/>
            <a:ext cx="3546812" cy="7501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 dernier vous permettra de retrouver facilement une utilisation récente par exemple ou dont vous vous souvenez par sa date de consultation.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 flipV="1">
            <a:off x="1881352" y="2048774"/>
            <a:ext cx="3216165" cy="394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15</a:t>
            </a:fld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4" y="2747584"/>
            <a:ext cx="2173093" cy="126329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4" y="3625176"/>
            <a:ext cx="2359142" cy="107393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37" y="4465353"/>
            <a:ext cx="2773667" cy="1384087"/>
          </a:xfrm>
          <a:prstGeom prst="rect">
            <a:avLst/>
          </a:prstGeom>
        </p:spPr>
      </p:pic>
      <p:cxnSp>
        <p:nvCxnSpPr>
          <p:cNvPr id="22" name="Connecteur droit 21"/>
          <p:cNvCxnSpPr/>
          <p:nvPr/>
        </p:nvCxnSpPr>
        <p:spPr>
          <a:xfrm flipH="1" flipV="1">
            <a:off x="2026357" y="3291219"/>
            <a:ext cx="4157045" cy="34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 flipV="1">
            <a:off x="2299774" y="4176959"/>
            <a:ext cx="3796226" cy="829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2519788" y="5417555"/>
            <a:ext cx="3913282" cy="725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227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</a:t>
            </a:r>
            <a:r>
              <a:rPr lang="fr-FR" sz="1800" dirty="0"/>
              <a:t>Barre d’outils, barre d’état, onglets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825885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5 : écran appli action en cours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Voir page suivante</a:t>
                      </a:r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111337" y="1870638"/>
            <a:ext cx="3223366" cy="5992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Parlons un instant de ce que nous appelons la « barre d’état ».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1943" y="3435668"/>
            <a:ext cx="3622760" cy="5992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 texte change en fonction des actions, des pages</a:t>
            </a:r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 des écrans avec lesquels vous travaillez.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73933" y="2405744"/>
            <a:ext cx="3622598" cy="627685"/>
          </a:xfrm>
          <a:prstGeom prst="wedgeRectCallout">
            <a:avLst>
              <a:gd name="adj1" fmla="val -48883"/>
              <a:gd name="adj2" fmla="val 7760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 que nous appelons « barre d’état » est la ligne de texte qui vient s’inscrire en bas de l’écran.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51584" y="4017133"/>
            <a:ext cx="3944948" cy="5349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 va vous fournir des indications pertinentes, de l’aide, ou des conseils en relation avec vos actions.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11337" y="5718583"/>
            <a:ext cx="2992139" cy="46727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Voyons cela avec un exemple.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16</a:t>
            </a:fld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4" y="4982042"/>
            <a:ext cx="2558344" cy="48889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4" y="1989581"/>
            <a:ext cx="2505052" cy="2660595"/>
          </a:xfrm>
          <a:prstGeom prst="rect">
            <a:avLst/>
          </a:prstGeom>
        </p:spPr>
      </p:pic>
      <p:sp>
        <p:nvSpPr>
          <p:cNvPr id="12" name="Cadre 11"/>
          <p:cNvSpPr/>
          <p:nvPr/>
        </p:nvSpPr>
        <p:spPr>
          <a:xfrm>
            <a:off x="26335" y="4466823"/>
            <a:ext cx="2126147" cy="273196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53833" y="4787578"/>
            <a:ext cx="3622760" cy="5992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 exemple, ici nous sommes dans le mode interrogation et la barre d’état nous indique  la marche à suivre pour effectuer une requête.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04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</a:t>
            </a:r>
            <a:r>
              <a:rPr lang="fr-FR" sz="1800" dirty="0"/>
              <a:t>Barre d’outils, barre d’état, onglets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505935"/>
              </p:ext>
            </p:extLst>
          </p:nvPr>
        </p:nvGraphicFramePr>
        <p:xfrm>
          <a:off x="2660073" y="1620982"/>
          <a:ext cx="9135917" cy="5958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7 : écran appli action en cours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Zoom barre d’état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8 : écran appli en cours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Zoom barre d’état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On peut ou non conserver ces exemples.</a:t>
                      </a:r>
                    </a:p>
                    <a:p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A la réflexion,</a:t>
                      </a:r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 je trouve que c’est un peu long.</a:t>
                      </a:r>
                    </a:p>
                    <a:p>
                      <a:endParaRPr lang="fr-FR" sz="11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On pourrait simplement faire une copie d’écran de 2 ou 3 barres d’état différentes et conserver l’explication de la page précédente stipulant qu’en fonction des pages, cette barre d’état change.</a:t>
                      </a:r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077043" y="1723072"/>
            <a:ext cx="2887035" cy="5992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sommes dans le mode de consultation 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83125" y="2250717"/>
            <a:ext cx="2952045" cy="5992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 définition, nous ne pouvons donc pas faire de modification.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12572" y="2872671"/>
            <a:ext cx="3622598" cy="488906"/>
          </a:xfrm>
          <a:prstGeom prst="wedgeRectCallout">
            <a:avLst>
              <a:gd name="adj1" fmla="val -48883"/>
              <a:gd name="adj2" fmla="val 77604"/>
            </a:avLst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C’est la barre d’état qui nous le rappelle.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15966" y="3705675"/>
            <a:ext cx="3486361" cy="53496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sommes dans une fiche de synthèse.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05885" y="4143148"/>
            <a:ext cx="2992139" cy="46727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Comment accéder au dossier complet ?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63" y="3705675"/>
            <a:ext cx="3634900" cy="33170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78" y="6113609"/>
            <a:ext cx="3733893" cy="37468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417298" y="4698692"/>
            <a:ext cx="3234233" cy="488906"/>
          </a:xfrm>
          <a:prstGeom prst="wedgeRectCallout">
            <a:avLst>
              <a:gd name="adj1" fmla="val -48883"/>
              <a:gd name="adj2" fmla="val 77604"/>
            </a:avLst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C’est la barre d’état qui nous donne l’indication : utiliser la touche F9.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73933" y="5300951"/>
            <a:ext cx="3622760" cy="5992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 conclusion n’hésitez pas à regarder les indications fournies par la barre d’état.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77043" y="6113609"/>
            <a:ext cx="3622760" cy="5992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Ceci termine notre présentation de la barre d’outils et de la barre d’état.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H="1">
            <a:off x="4146698" y="3067031"/>
            <a:ext cx="648586" cy="762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4295553" y="5018493"/>
            <a:ext cx="317019" cy="1164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17</a:t>
            </a:fld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5077043" y="1745729"/>
            <a:ext cx="2887035" cy="59929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Nous sommes dans le mode de consultation 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83125" y="2273374"/>
            <a:ext cx="2952045" cy="5992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 définition, nous ne pouvons donc pas faire de modification.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76" y="1626511"/>
            <a:ext cx="1967033" cy="208917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94" y="4115034"/>
            <a:ext cx="1832248" cy="194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94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</a:t>
            </a:r>
            <a:r>
              <a:rPr lang="fr-FR" sz="1800" dirty="0"/>
              <a:t>Barre d’outils, barre d’état, onglets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170989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6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pouvez maintenant passer à la leçon suivante en utilisant le menu situé à gauche</a:t>
            </a:r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745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01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Découverte et ergonomie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60794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 définition des objectifs de la leçon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Temps estimé</a:t>
                      </a:r>
                    </a:p>
                    <a:p>
                      <a:r>
                        <a:rPr lang="fr-FR" dirty="0" smtClean="0"/>
                        <a:t>0’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20 ’’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68030" y="1742057"/>
            <a:ext cx="2982190" cy="6034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Quel est le rôle d’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?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737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</a:t>
            </a:r>
            <a:r>
              <a:rPr lang="fr-FR" sz="1800" dirty="0"/>
              <a:t>Naviguer dans </a:t>
            </a:r>
            <a:r>
              <a:rPr lang="fr-FR" sz="1800" dirty="0" err="1"/>
              <a:t>Immoware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389901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 objectif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Temps estimé</a:t>
                      </a:r>
                    </a:p>
                    <a:p>
                      <a:r>
                        <a:rPr lang="fr-FR" dirty="0" smtClean="0"/>
                        <a:t>2’ 00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35892" y="1857525"/>
            <a:ext cx="3156770" cy="7910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Cette nouvelle leçon a pour objectif de vous familiariser avec la navigation dans l’application 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516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Naviguer dans </a:t>
            </a:r>
            <a:r>
              <a:rPr lang="fr-FR" sz="1800" dirty="0" err="1" smtClean="0"/>
              <a:t>Immoware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460618"/>
              </p:ext>
            </p:extLst>
          </p:nvPr>
        </p:nvGraphicFramePr>
        <p:xfrm>
          <a:off x="2660073" y="1620982"/>
          <a:ext cx="9135917" cy="4735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735368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6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Ecran domaine fonctionnel. sélectionné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7 : écran dossier processus de gestion sélectionné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Temps estimé</a:t>
                      </a:r>
                    </a:p>
                    <a:p>
                      <a:r>
                        <a:rPr lang="fr-FR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2’</a:t>
                      </a:r>
                      <a:endParaRPr lang="fr-FR" sz="1100" dirty="0" smtClean="0">
                        <a:solidFill>
                          <a:srgbClr val="FF0000"/>
                        </a:solidFill>
                        <a:latin typeface="+mn-lt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1" name="Rectangle 10"/>
          <p:cNvSpPr/>
          <p:nvPr/>
        </p:nvSpPr>
        <p:spPr>
          <a:xfrm>
            <a:off x="5111337" y="1870638"/>
            <a:ext cx="3622760" cy="5992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Examinons maintenant comment les tâches sont liées aux processus de gestion dans 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11337" y="2535416"/>
            <a:ext cx="2697849" cy="552967"/>
          </a:xfrm>
          <a:prstGeom prst="wedgeRectCallout">
            <a:avLst>
              <a:gd name="adj1" fmla="val -48883"/>
              <a:gd name="adj2" fmla="val 7760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Quand vous sélectionnez un domaine fonctionnel…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36248" y="3056854"/>
            <a:ext cx="3275484" cy="590238"/>
          </a:xfrm>
          <a:prstGeom prst="wedgeRectCallout">
            <a:avLst>
              <a:gd name="adj1" fmla="val -48883"/>
              <a:gd name="adj2" fmla="val 7760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…les dossiers de processus de gestion de ce domaine, s’affichent dans la partie droite.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5" y="4844798"/>
            <a:ext cx="3874622" cy="162771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111337" y="4064104"/>
            <a:ext cx="2697849" cy="626281"/>
          </a:xfrm>
          <a:prstGeom prst="wedgeRectCallout">
            <a:avLst>
              <a:gd name="adj1" fmla="val -48883"/>
              <a:gd name="adj2" fmla="val 7760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Dans chaque dossier de processus de gestion, vous trouverez…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19996" y="4641870"/>
            <a:ext cx="3160509" cy="626281"/>
          </a:xfrm>
          <a:prstGeom prst="wedgeRectCallout">
            <a:avLst>
              <a:gd name="adj1" fmla="val -48883"/>
              <a:gd name="adj2" fmla="val 7760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…des sous-dossiers permettant de mettre en œuvre les tâches. 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09" y="5111678"/>
            <a:ext cx="1128254" cy="807412"/>
          </a:xfrm>
          <a:prstGeom prst="rect">
            <a:avLst/>
          </a:prstGeom>
        </p:spPr>
      </p:pic>
      <p:sp>
        <p:nvSpPr>
          <p:cNvPr id="22" name="Cadre 21"/>
          <p:cNvSpPr/>
          <p:nvPr/>
        </p:nvSpPr>
        <p:spPr>
          <a:xfrm>
            <a:off x="1505209" y="5136831"/>
            <a:ext cx="2428837" cy="668545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H="1">
            <a:off x="703494" y="4189228"/>
            <a:ext cx="4454207" cy="1078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endCxn id="22" idx="3"/>
          </p:cNvCxnSpPr>
          <p:nvPr/>
        </p:nvCxnSpPr>
        <p:spPr>
          <a:xfrm flipH="1">
            <a:off x="3934046" y="4813268"/>
            <a:ext cx="2180906" cy="657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851826">
            <a:off x="629130" y="4078788"/>
            <a:ext cx="1283914" cy="460686"/>
          </a:xfrm>
          <a:prstGeom prst="rect">
            <a:avLst/>
          </a:prstGeom>
        </p:spPr>
      </p:pic>
      <p:sp>
        <p:nvSpPr>
          <p:cNvPr id="28" name="Espace réservé du numéro de diapositiv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21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" y="2224303"/>
            <a:ext cx="4138716" cy="175125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45" y="2697092"/>
            <a:ext cx="877445" cy="29326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H="1">
            <a:off x="610043" y="2697092"/>
            <a:ext cx="4731247" cy="142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271088" y="2769194"/>
            <a:ext cx="2827945" cy="4975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 flipH="1" flipV="1">
            <a:off x="3968922" y="3211861"/>
            <a:ext cx="2180141" cy="332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770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Naviguer dans </a:t>
            </a:r>
            <a:r>
              <a:rPr lang="fr-FR" sz="1800" dirty="0" err="1" smtClean="0"/>
              <a:t>Immoware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611472"/>
              </p:ext>
            </p:extLst>
          </p:nvPr>
        </p:nvGraphicFramePr>
        <p:xfrm>
          <a:off x="2660073" y="1620982"/>
          <a:ext cx="9135917" cy="48030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03052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Slides 8 &amp; 9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Icône tâche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 successivement sur les items pour faire apparaître le suivant 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Il faudrait vérifier que nous n’avons pas fait d’erreur dans les séquences et la désignation des </a:t>
                      </a:r>
                      <a:r>
                        <a:rPr lang="fr-FR" sz="1100" dirty="0" err="1" smtClean="0">
                          <a:solidFill>
                            <a:srgbClr val="FF0000"/>
                          </a:solidFill>
                        </a:rPr>
                        <a:t>process</a:t>
                      </a:r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, sous-</a:t>
                      </a:r>
                      <a:r>
                        <a:rPr lang="fr-FR" sz="1100" dirty="0" err="1" smtClean="0">
                          <a:solidFill>
                            <a:srgbClr val="FF0000"/>
                          </a:solidFill>
                        </a:rPr>
                        <a:t>process</a:t>
                      </a:r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 etc… car n’ayant pas l’appli sous les yeux, je n’ai pas une certitude absolue.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4781728" y="1704107"/>
            <a:ext cx="3936970" cy="9221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Récapitulons !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Notre but est d’accéder à une tâche pour y effectuer des modifications sur un contrat,</a:t>
            </a:r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dans notre exemple.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45388" y="2549060"/>
            <a:ext cx="3622760" cy="5992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 nous suffit de naviguer de clic en clic en commençant par sélectionner le domaine.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79714" y="3280431"/>
            <a:ext cx="2577054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allez continuer ! 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liquez sur le domaine « Gestion locative » 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45388" y="3772033"/>
            <a:ext cx="3088769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êtes maintenant dans le processus « Location ». 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liquez dessus 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81728" y="5001438"/>
            <a:ext cx="3682840" cy="932542"/>
          </a:xfrm>
          <a:prstGeom prst="wedgeRectCallout">
            <a:avLst>
              <a:gd name="adj1" fmla="val -48883"/>
              <a:gd name="adj2" fmla="val 7760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Très bien !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voici arrivé au niveau des tâches qui sont affichées dans la partie droite de l’écran.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 ne vous reste plus qu’à cliquer pour l’ouvrir.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Espace réservé du numéro de diapositive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22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90" b="66671"/>
          <a:stretch/>
        </p:blipFill>
        <p:spPr>
          <a:xfrm>
            <a:off x="-3670" y="1372379"/>
            <a:ext cx="2506683" cy="2368229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" y="2764221"/>
            <a:ext cx="1625440" cy="437821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59716" y="2939391"/>
            <a:ext cx="812036" cy="1439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51" y="3086600"/>
            <a:ext cx="585642" cy="75003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484977" y="4242927"/>
            <a:ext cx="2996777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venez d’ouvrir le processus. 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liquez sur le sous-processus « Vie du contrat » 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1" y="4312887"/>
            <a:ext cx="3399257" cy="21111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092" y="3355042"/>
            <a:ext cx="688942" cy="833982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77" y="3836632"/>
            <a:ext cx="609685" cy="809738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868" y="4646370"/>
            <a:ext cx="512505" cy="572279"/>
          </a:xfrm>
          <a:prstGeom prst="rect">
            <a:avLst/>
          </a:prstGeom>
        </p:spPr>
      </p:pic>
      <p:cxnSp>
        <p:nvCxnSpPr>
          <p:cNvPr id="36" name="Connecteur droit 35"/>
          <p:cNvCxnSpPr/>
          <p:nvPr/>
        </p:nvCxnSpPr>
        <p:spPr>
          <a:xfrm flipH="1" flipV="1">
            <a:off x="1364925" y="2939391"/>
            <a:ext cx="3416803" cy="415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 flipV="1">
            <a:off x="2158533" y="3280356"/>
            <a:ext cx="3422460" cy="626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2720274" y="3670020"/>
            <a:ext cx="3827671" cy="628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410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Naviguer dans </a:t>
            </a:r>
            <a:r>
              <a:rPr lang="fr-FR" sz="1800" dirty="0" err="1" smtClean="0"/>
              <a:t>Immoware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118998"/>
              </p:ext>
            </p:extLst>
          </p:nvPr>
        </p:nvGraphicFramePr>
        <p:xfrm>
          <a:off x="2660073" y="1620982"/>
          <a:ext cx="9135917" cy="4735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735368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9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Icône tâche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2"/>
          <a:srcRect l="29953" r="24098" b="70427"/>
          <a:stretch/>
        </p:blipFill>
        <p:spPr>
          <a:xfrm>
            <a:off x="78996" y="3902608"/>
            <a:ext cx="3615070" cy="97742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4285699" y="3180249"/>
            <a:ext cx="3916151" cy="548419"/>
          </a:xfrm>
          <a:prstGeom prst="wedgeRectCallout">
            <a:avLst>
              <a:gd name="adj1" fmla="val -48883"/>
              <a:gd name="adj2" fmla="val 7760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Notez que vous pouvez voir d’un simple regard le chemin suivi, avec les onglets qui s’affichent ici.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Espace réservé du numéro de diapositive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23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48" b="17558"/>
          <a:stretch/>
        </p:blipFill>
        <p:spPr>
          <a:xfrm>
            <a:off x="78996" y="2045094"/>
            <a:ext cx="2581077" cy="166125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60973" y="4192150"/>
            <a:ext cx="1665384" cy="2537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1860331" y="3706345"/>
            <a:ext cx="2617076" cy="560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7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Naviguer dans </a:t>
            </a:r>
            <a:r>
              <a:rPr lang="fr-FR" sz="1800" dirty="0" err="1" smtClean="0"/>
              <a:t>Immoware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128972"/>
              </p:ext>
            </p:extLst>
          </p:nvPr>
        </p:nvGraphicFramePr>
        <p:xfrm>
          <a:off x="2660073" y="1620982"/>
          <a:ext cx="9135917" cy="4735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735368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9 : dans le sous-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process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vie du contrat, on ouvre la tâche « module contrat »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10 : écran d’une tâche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6" name="Rectangle 15"/>
          <p:cNvSpPr/>
          <p:nvPr/>
        </p:nvSpPr>
        <p:spPr>
          <a:xfrm>
            <a:off x="6091885" y="2429692"/>
            <a:ext cx="2577054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Allez-y, cliquez sur la tâche entourée en rouge 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586225" y="1742958"/>
            <a:ext cx="2680202" cy="5596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Ouvrons une des tâches pour continuer notre exploration.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52788" y="4299171"/>
            <a:ext cx="3916151" cy="548419"/>
          </a:xfrm>
          <a:prstGeom prst="wedgeRectCallout">
            <a:avLst>
              <a:gd name="adj1" fmla="val -48883"/>
              <a:gd name="adj2" fmla="val 7760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Très bien ! Nous allons utiliser cet écran afin de regarder d’un peu plus près la barre de menu.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586225" y="4979140"/>
            <a:ext cx="2927828" cy="488906"/>
          </a:xfrm>
          <a:prstGeom prst="wedgeRectCallout">
            <a:avLst>
              <a:gd name="adj1" fmla="val -48883"/>
              <a:gd name="adj2" fmla="val 7760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Située au-dessus des icônes, elle est composée d’une liste de mots.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Espace réservé du numéro de diapositive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24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7" y="4382820"/>
            <a:ext cx="2473662" cy="262725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1"/>
          <a:stretch/>
        </p:blipFill>
        <p:spPr>
          <a:xfrm>
            <a:off x="98981" y="2190343"/>
            <a:ext cx="4134745" cy="218196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22" y="2552230"/>
            <a:ext cx="830318" cy="790061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>
          <a:xfrm flipH="1">
            <a:off x="3179381" y="2848303"/>
            <a:ext cx="3042743" cy="10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740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Naviguer dans </a:t>
            </a:r>
            <a:r>
              <a:rPr lang="fr-FR" sz="1800" dirty="0" err="1" smtClean="0"/>
              <a:t>Immoware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111655"/>
              </p:ext>
            </p:extLst>
          </p:nvPr>
        </p:nvGraphicFramePr>
        <p:xfrm>
          <a:off x="2660073" y="1620982"/>
          <a:ext cx="9135917" cy="495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11 : même écran que 10 zoomé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Calques pour chacun des items de la barre de menu ou similaire.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Changement d’état sur « visité » ou similaire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On peut faire apparaître les détails des menus sur clic de l’apprenant ou sur survol.</a:t>
                      </a:r>
                    </a:p>
                    <a:p>
                      <a:endParaRPr lang="fr-FR" sz="11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Cette slide reste en suspens en attendant la décision d’OPIEVOY sur l’opportunité de montrer les détails des menus.</a:t>
                      </a:r>
                    </a:p>
                    <a:p>
                      <a:endParaRPr lang="fr-FR" sz="11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100" baseline="0" dirty="0" smtClean="0">
                          <a:solidFill>
                            <a:srgbClr val="FF0000"/>
                          </a:solidFill>
                        </a:rPr>
                        <a:t>Copies d’écrans à faire si l’option est positive.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6" name="Rectangle 15"/>
          <p:cNvSpPr/>
          <p:nvPr/>
        </p:nvSpPr>
        <p:spPr>
          <a:xfrm>
            <a:off x="5421839" y="2545596"/>
            <a:ext cx="2906590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liquez sur chacun des mots de la barre de menu pour en voir les détails !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45449" y="1824684"/>
            <a:ext cx="4088344" cy="548419"/>
          </a:xfrm>
          <a:prstGeom prst="wedgeRectCallout">
            <a:avLst>
              <a:gd name="adj1" fmla="val -48883"/>
              <a:gd name="adj2" fmla="val 7760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 cliquant sur l’un des mots, on fait apparaître un menu déroulant qui permet d’accéder à certaines fonctions.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78996" y="2002765"/>
            <a:ext cx="3262704" cy="873028"/>
            <a:chOff x="78996" y="2002765"/>
            <a:chExt cx="3262704" cy="873028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108" b="76166"/>
            <a:stretch/>
          </p:blipFill>
          <p:spPr>
            <a:xfrm>
              <a:off x="78996" y="2002765"/>
              <a:ext cx="3262704" cy="873028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78" r="46279" b="76064"/>
            <a:stretch/>
          </p:blipFill>
          <p:spPr>
            <a:xfrm flipV="1">
              <a:off x="106708" y="2262793"/>
              <a:ext cx="3170510" cy="215764"/>
            </a:xfrm>
            <a:prstGeom prst="rect">
              <a:avLst/>
            </a:prstGeom>
          </p:spPr>
        </p:pic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63" y="5195653"/>
            <a:ext cx="2876951" cy="132416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414" y="4979283"/>
            <a:ext cx="1019317" cy="91452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186" y="4710220"/>
            <a:ext cx="1390844" cy="190526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32" y="5217790"/>
            <a:ext cx="1000265" cy="127652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75" y="5154690"/>
            <a:ext cx="847843" cy="85737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7" y="3940842"/>
            <a:ext cx="4401164" cy="23815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0" y="5408543"/>
            <a:ext cx="866896" cy="1133633"/>
          </a:xfrm>
          <a:prstGeom prst="rect">
            <a:avLst/>
          </a:prstGeom>
        </p:spPr>
      </p:pic>
      <p:cxnSp>
        <p:nvCxnSpPr>
          <p:cNvPr id="22" name="Connecteur droit 21"/>
          <p:cNvCxnSpPr/>
          <p:nvPr/>
        </p:nvCxnSpPr>
        <p:spPr>
          <a:xfrm flipH="1">
            <a:off x="4187640" y="2875793"/>
            <a:ext cx="1445905" cy="1184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1"/>
          <a:stretch/>
        </p:blipFill>
        <p:spPr>
          <a:xfrm>
            <a:off x="3784598" y="3899338"/>
            <a:ext cx="2686425" cy="119043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6132101" y="5516028"/>
            <a:ext cx="3249151" cy="5992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Ceci termine notre présentation de la navigation dans 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812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</a:t>
            </a:r>
            <a:r>
              <a:rPr lang="fr-FR" sz="1800" dirty="0"/>
              <a:t>Naviguer dans </a:t>
            </a:r>
            <a:r>
              <a:rPr lang="fr-FR" sz="1800" dirty="0" err="1"/>
              <a:t>Immoware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229230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12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pouvez maintenant passer à la leçon suivante en utilisant le menu situé à gauche.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659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- Introduction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987641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Écran de fond Présentation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Immoware</a:t>
                      </a: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grpSp>
        <p:nvGrpSpPr>
          <p:cNvPr id="6" name="Groupe 5"/>
          <p:cNvGrpSpPr/>
          <p:nvPr/>
        </p:nvGrpSpPr>
        <p:grpSpPr>
          <a:xfrm>
            <a:off x="4480436" y="1396984"/>
            <a:ext cx="3674385" cy="2454489"/>
            <a:chOff x="4627582" y="1451535"/>
            <a:chExt cx="3674385" cy="2454489"/>
          </a:xfrm>
        </p:grpSpPr>
        <p:grpSp>
          <p:nvGrpSpPr>
            <p:cNvPr id="18" name="Groupe 17"/>
            <p:cNvGrpSpPr/>
            <p:nvPr/>
          </p:nvGrpSpPr>
          <p:grpSpPr>
            <a:xfrm rot="292373">
              <a:off x="4627582" y="1451535"/>
              <a:ext cx="3674385" cy="2454489"/>
              <a:chOff x="4207257" y="2037682"/>
              <a:chExt cx="3674385" cy="2454489"/>
            </a:xfrm>
          </p:grpSpPr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7257" y="2037682"/>
                <a:ext cx="3674385" cy="2454489"/>
              </a:xfrm>
              <a:prstGeom prst="rect">
                <a:avLst/>
              </a:prstGeom>
            </p:spPr>
          </p:pic>
          <p:sp>
            <p:nvSpPr>
              <p:cNvPr id="20" name="ZoneTexte 19"/>
              <p:cNvSpPr txBox="1"/>
              <p:nvPr/>
            </p:nvSpPr>
            <p:spPr>
              <a:xfrm rot="21308766">
                <a:off x="4767451" y="2797021"/>
                <a:ext cx="25450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L’application </a:t>
                </a:r>
                <a:r>
                  <a:rPr lang="fr-FR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Immoware</a:t>
                </a:r>
                <a:r>
                  <a:rPr lang="fr-F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permet de gérer les processus métier du groupe OPIEVOY pour la gestion locative et le financier.</a:t>
                </a:r>
                <a:endParaRPr lang="fr-FR" dirty="0"/>
              </a:p>
            </p:txBody>
          </p:sp>
        </p:grpSp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71" t="30619" r="4414" b="6003"/>
            <a:stretch/>
          </p:blipFill>
          <p:spPr>
            <a:xfrm>
              <a:off x="7340973" y="3015709"/>
              <a:ext cx="494080" cy="409903"/>
            </a:xfrm>
            <a:prstGeom prst="rect">
              <a:avLst/>
            </a:prstGeom>
          </p:spPr>
        </p:pic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7" y="2687439"/>
            <a:ext cx="2485528" cy="1225818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5027706" y="2830405"/>
            <a:ext cx="3674385" cy="2454489"/>
            <a:chOff x="4875753" y="2881049"/>
            <a:chExt cx="3674385" cy="2454489"/>
          </a:xfrm>
        </p:grpSpPr>
        <p:grpSp>
          <p:nvGrpSpPr>
            <p:cNvPr id="22" name="Groupe 21"/>
            <p:cNvGrpSpPr/>
            <p:nvPr/>
          </p:nvGrpSpPr>
          <p:grpSpPr>
            <a:xfrm rot="292373">
              <a:off x="4875753" y="2881049"/>
              <a:ext cx="3674385" cy="2454489"/>
              <a:chOff x="4242573" y="2034671"/>
              <a:chExt cx="3674385" cy="2454489"/>
            </a:xfrm>
          </p:grpSpPr>
          <p:pic>
            <p:nvPicPr>
              <p:cNvPr id="23" name="Image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42573" y="2034671"/>
                <a:ext cx="3674385" cy="2454489"/>
              </a:xfrm>
              <a:prstGeom prst="rect">
                <a:avLst/>
              </a:prstGeom>
            </p:spPr>
          </p:pic>
          <p:sp>
            <p:nvSpPr>
              <p:cNvPr id="24" name="ZoneTexte 23"/>
              <p:cNvSpPr txBox="1"/>
              <p:nvPr/>
            </p:nvSpPr>
            <p:spPr>
              <a:xfrm rot="21308766">
                <a:off x="4767451" y="2981687"/>
                <a:ext cx="25450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Elle permet de gérer entre autres,</a:t>
                </a:r>
                <a:endParaRPr lang="fr-FR" dirty="0"/>
              </a:p>
            </p:txBody>
          </p:sp>
        </p:grpSp>
        <p:pic>
          <p:nvPicPr>
            <p:cNvPr id="26" name="Imag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71" t="30619" r="4414" b="6003"/>
            <a:stretch/>
          </p:blipFill>
          <p:spPr>
            <a:xfrm>
              <a:off x="7566941" y="4437952"/>
              <a:ext cx="494080" cy="409903"/>
            </a:xfrm>
            <a:prstGeom prst="rect">
              <a:avLst/>
            </a:prstGeom>
          </p:spPr>
        </p:pic>
      </p:grpSp>
      <p:grpSp>
        <p:nvGrpSpPr>
          <p:cNvPr id="27" name="Groupe 26"/>
          <p:cNvGrpSpPr/>
          <p:nvPr/>
        </p:nvGrpSpPr>
        <p:grpSpPr>
          <a:xfrm>
            <a:off x="5850714" y="4252753"/>
            <a:ext cx="3674385" cy="2454489"/>
            <a:chOff x="4875753" y="2881049"/>
            <a:chExt cx="3674385" cy="2454489"/>
          </a:xfrm>
        </p:grpSpPr>
        <p:grpSp>
          <p:nvGrpSpPr>
            <p:cNvPr id="28" name="Groupe 27"/>
            <p:cNvGrpSpPr/>
            <p:nvPr/>
          </p:nvGrpSpPr>
          <p:grpSpPr>
            <a:xfrm rot="292373">
              <a:off x="4875753" y="2881049"/>
              <a:ext cx="3674385" cy="2454489"/>
              <a:chOff x="4242573" y="2034671"/>
              <a:chExt cx="3674385" cy="2454489"/>
            </a:xfrm>
          </p:grpSpPr>
          <p:pic>
            <p:nvPicPr>
              <p:cNvPr id="30" name="Imag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42573" y="2034671"/>
                <a:ext cx="3674385" cy="2454489"/>
              </a:xfrm>
              <a:prstGeom prst="rect">
                <a:avLst/>
              </a:prstGeom>
            </p:spPr>
          </p:pic>
          <p:sp>
            <p:nvSpPr>
              <p:cNvPr id="31" name="ZoneTexte 30"/>
              <p:cNvSpPr txBox="1"/>
              <p:nvPr/>
            </p:nvSpPr>
            <p:spPr>
              <a:xfrm rot="21308766">
                <a:off x="5288518" y="2544104"/>
                <a:ext cx="202306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fr-F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 patrimoine</a:t>
                </a:r>
              </a:p>
              <a:p>
                <a:r>
                  <a:rPr lang="fr-F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fr-F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 locatif</a:t>
                </a:r>
              </a:p>
              <a:p>
                <a:r>
                  <a:rPr lang="fr-F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fr-F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demande</a:t>
                </a:r>
              </a:p>
              <a:p>
                <a:r>
                  <a:rPr lang="fr-F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fr-F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 réclamations</a:t>
                </a:r>
              </a:p>
              <a:p>
                <a:r>
                  <a:rPr lang="fr-F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fr-F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comptabilité budgétaire</a:t>
                </a:r>
              </a:p>
              <a:p>
                <a:endParaRPr lang="fr-FR" dirty="0"/>
              </a:p>
            </p:txBody>
          </p:sp>
        </p:grpSp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71" t="30619" r="4414" b="6003"/>
            <a:stretch/>
          </p:blipFill>
          <p:spPr>
            <a:xfrm>
              <a:off x="7566941" y="4437952"/>
              <a:ext cx="494080" cy="409903"/>
            </a:xfrm>
            <a:prstGeom prst="rect">
              <a:avLst/>
            </a:prstGeom>
          </p:spPr>
        </p:pic>
      </p:grp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216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Introduction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465163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3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maintenant passer à la leçon suivante en utilisant le menu situé à gauche.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94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743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Se connecter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923401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1 : définition des objectifs de la leçon</a:t>
                      </a: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Temps estimé</a:t>
                      </a:r>
                    </a:p>
                    <a:p>
                      <a:r>
                        <a:rPr lang="fr-FR" dirty="0" smtClean="0"/>
                        <a:t>0’ 40 ’’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68030" y="1742057"/>
            <a:ext cx="2982190" cy="6034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Bienvenue dans cette nouvelle leçon qui a pour objectif de :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03317" y="2307031"/>
            <a:ext cx="3007283" cy="5622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montrer comment vous connecter à l’application 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834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Se connecter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303686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2 : écran portail connexion intranet</a:t>
                      </a: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en profite pour faire un petit rappel en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déroulant la séquence de connexion en mode film pour arriver dans…</a:t>
                      </a: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3 :</a:t>
                      </a:r>
                    </a:p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Ecran connexion « mes appli »  </a:t>
                      </a:r>
                    </a:p>
                    <a:p>
                      <a:endParaRPr lang="fr-FR" sz="11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Apprenant clique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dans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Immoware</a:t>
                      </a:r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pour se connecter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Temps estimé</a:t>
                      </a:r>
                    </a:p>
                    <a:p>
                      <a:r>
                        <a:rPr lang="fr-FR" dirty="0" smtClean="0"/>
                        <a:t>0’ 30’’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048275" y="2460982"/>
            <a:ext cx="3759394" cy="5992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Vous avez démarré votre ordinateur et vos identifiant et mot de passe ont déjà été enregistrés.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171190" y="3363422"/>
            <a:ext cx="1855167" cy="939489"/>
            <a:chOff x="171190" y="3329207"/>
            <a:chExt cx="3199616" cy="1547390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90" y="3329207"/>
              <a:ext cx="3199616" cy="154739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219200" y="4487917"/>
              <a:ext cx="1313793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5739231" y="2981800"/>
            <a:ext cx="2742617" cy="5992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 connexion au portail OPIEVOY s’est faite automatiquement.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37870" y="4250332"/>
            <a:ext cx="2954514" cy="517568"/>
          </a:xfrm>
          <a:prstGeom prst="wedgeRectCallout">
            <a:avLst>
              <a:gd name="adj1" fmla="val -38006"/>
              <a:gd name="adj2" fmla="val 78654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Dans « Mes applications » connectez-vous à « </a:t>
            </a:r>
            <a:r>
              <a:rPr lang="fr-FR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» 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7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6" y="4399046"/>
            <a:ext cx="2562708" cy="183366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631761" y="5651053"/>
            <a:ext cx="721974" cy="1404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27"/>
          <p:cNvCxnSpPr/>
          <p:nvPr/>
        </p:nvCxnSpPr>
        <p:spPr>
          <a:xfrm flipV="1">
            <a:off x="2122037" y="4595953"/>
            <a:ext cx="3700694" cy="1125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44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Se connecter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756121"/>
              </p:ext>
            </p:extLst>
          </p:nvPr>
        </p:nvGraphicFramePr>
        <p:xfrm>
          <a:off x="2660073" y="1620982"/>
          <a:ext cx="9135917" cy="5623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4 :</a:t>
                      </a: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Écran de connexion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Immoware</a:t>
                      </a: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 déroule en film la saisie login/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pw</a:t>
                      </a: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5 : écran </a:t>
                      </a:r>
                      <a:r>
                        <a:rPr lang="fr-FR" sz="11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Immoware</a:t>
                      </a:r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r-FR" sz="11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10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25" name="Rectangle 24"/>
          <p:cNvSpPr/>
          <p:nvPr/>
        </p:nvSpPr>
        <p:spPr>
          <a:xfrm>
            <a:off x="5205930" y="1955247"/>
            <a:ext cx="2697849" cy="60927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la même manière, la connexion va se faire automatiquement.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002924" y="3824520"/>
            <a:ext cx="2697849" cy="525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ous êtes maintenant dans l’application 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8" y="2035550"/>
            <a:ext cx="2537380" cy="1842767"/>
          </a:xfrm>
          <a:prstGeom prst="rect">
            <a:avLst/>
          </a:prstGeom>
        </p:spPr>
      </p:pic>
      <p:sp>
        <p:nvSpPr>
          <p:cNvPr id="38" name="Cadre 37"/>
          <p:cNvSpPr/>
          <p:nvPr/>
        </p:nvSpPr>
        <p:spPr>
          <a:xfrm>
            <a:off x="1505210" y="2794178"/>
            <a:ext cx="271038" cy="18025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724532" y="4613871"/>
            <a:ext cx="2410470" cy="5169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eci clôture notre présentation de la connexion à </a:t>
            </a:r>
            <a:r>
              <a:rPr lang="fr-FR" sz="12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Immoware</a:t>
            </a:r>
            <a:r>
              <a:rPr lang="fr-FR" sz="12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fr-F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8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4688"/>
            <a:ext cx="3362896" cy="259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76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4974"/>
          </a:xfrm>
        </p:spPr>
        <p:txBody>
          <a:bodyPr>
            <a:normAutofit/>
          </a:bodyPr>
          <a:lstStyle/>
          <a:p>
            <a:r>
              <a:rPr lang="fr-FR" sz="1800" dirty="0" smtClean="0"/>
              <a:t>Module : </a:t>
            </a:r>
            <a:r>
              <a:rPr lang="fr-FR" sz="1800" dirty="0" err="1" smtClean="0"/>
              <a:t>Immoware</a:t>
            </a:r>
            <a:r>
              <a:rPr lang="fr-FR" sz="1800" dirty="0" smtClean="0"/>
              <a:t> – Se connecter</a:t>
            </a:r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660073" y="1049481"/>
          <a:ext cx="9050481" cy="405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18558"/>
                <a:gridCol w="2976996"/>
                <a:gridCol w="1044286"/>
                <a:gridCol w="2010641"/>
              </a:tblGrid>
              <a:tr h="405245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Actions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Texte</a:t>
                      </a:r>
                      <a:r>
                        <a:rPr lang="fr-FR" baseline="0" dirty="0" smtClean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Voix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Commentaires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931439"/>
              </p:ext>
            </p:extLst>
          </p:nvPr>
        </p:nvGraphicFramePr>
        <p:xfrm>
          <a:off x="2660073" y="1620982"/>
          <a:ext cx="9135917" cy="487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536"/>
                <a:gridCol w="4603173"/>
                <a:gridCol w="1153391"/>
                <a:gridCol w="1477817"/>
              </a:tblGrid>
              <a:tr h="4873336">
                <a:tc>
                  <a:txBody>
                    <a:bodyPr/>
                    <a:lstStyle/>
                    <a:p>
                      <a:endParaRPr lang="fr-FR" sz="1100" baseline="0" dirty="0" smtClean="0"/>
                    </a:p>
                    <a:p>
                      <a:r>
                        <a:rPr lang="fr-FR" sz="11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Slide 6 : Invitation à passer à la leçon suivante via le menu de gauche.</a:t>
                      </a:r>
                      <a:endParaRPr lang="fr-FR" sz="11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    idem texte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3494" y="1049481"/>
            <a:ext cx="132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Visuel écran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996" y="5881255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retour :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171190" y="6232708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Sur bouton suivant :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281643" y="2232615"/>
            <a:ext cx="3243829" cy="555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pouvez maintenant passer à la leçon suivante en utilisant le menu situé à gauche.</a:t>
            </a:r>
            <a:endParaRPr lang="fr-F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" y="1724798"/>
            <a:ext cx="2273011" cy="147236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0830-0D06-4938-9F73-C64B1FD6685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0808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2116</Words>
  <Application>Microsoft Office PowerPoint</Application>
  <PresentationFormat>Grand écran</PresentationFormat>
  <Paragraphs>901</Paragraphs>
  <Slides>26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Verdana</vt:lpstr>
      <vt:lpstr>Thème Office</vt:lpstr>
      <vt:lpstr>Projet OPIEVOY Migration didacticiel Storyboard v2</vt:lpstr>
      <vt:lpstr>Module : Immoware – Découverte et ergonomie</vt:lpstr>
      <vt:lpstr>Module : Immoware - Introduction</vt:lpstr>
      <vt:lpstr>Module : Introduction</vt:lpstr>
      <vt:lpstr>Présentation PowerPoint</vt:lpstr>
      <vt:lpstr>Module : Immoware – Se connecter</vt:lpstr>
      <vt:lpstr>Module : Immoware – Se connecter</vt:lpstr>
      <vt:lpstr>Module : Immoware – Se connecter</vt:lpstr>
      <vt:lpstr>Module : Immoware – Se connecter</vt:lpstr>
      <vt:lpstr>Présentation PowerPoint</vt:lpstr>
      <vt:lpstr>Module : Immoware – Barre d’outils, barre d ’état, onglets</vt:lpstr>
      <vt:lpstr>Module : Immoware – Barre d’outils, barre d’état, onglets</vt:lpstr>
      <vt:lpstr>Module : Immoware – Barre d’outils, barre d’état, onglets</vt:lpstr>
      <vt:lpstr>Module : Immoware – Barre d’outils, barre d’état, onglets</vt:lpstr>
      <vt:lpstr>Module : Immoware – Barre d’outils, barre d’état, onglets</vt:lpstr>
      <vt:lpstr>Module : Immoware – Barre d’outils, barre d’état, onglets</vt:lpstr>
      <vt:lpstr>Module : Immoware – Barre d’outils, barre d’état, onglets</vt:lpstr>
      <vt:lpstr>Module : Immoware – Barre d’outils, barre d’état, onglets</vt:lpstr>
      <vt:lpstr>Présentation PowerPoint</vt:lpstr>
      <vt:lpstr>Module : Immoware – Naviguer dans Immoware</vt:lpstr>
      <vt:lpstr>Module : Immoware – Naviguer dans Immoware</vt:lpstr>
      <vt:lpstr>Module : Immoware – Naviguer dans Immoware</vt:lpstr>
      <vt:lpstr>Module : Immoware – Naviguer dans Immoware</vt:lpstr>
      <vt:lpstr>Module : Immoware – Naviguer dans Immoware</vt:lpstr>
      <vt:lpstr>Module : Immoware – Naviguer dans Immoware</vt:lpstr>
      <vt:lpstr>Module : Immoware – Naviguer dans Immoware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Formation4</dc:creator>
  <cp:lastModifiedBy>Formation4</cp:lastModifiedBy>
  <cp:revision>67</cp:revision>
  <dcterms:created xsi:type="dcterms:W3CDTF">2015-12-10T14:23:19Z</dcterms:created>
  <dcterms:modified xsi:type="dcterms:W3CDTF">2015-12-21T13:47:03Z</dcterms:modified>
</cp:coreProperties>
</file>