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3" r:id="rId5"/>
    <p:sldId id="285" r:id="rId6"/>
    <p:sldId id="286" r:id="rId7"/>
    <p:sldId id="274" r:id="rId8"/>
    <p:sldId id="261" r:id="rId9"/>
    <p:sldId id="277" r:id="rId10"/>
    <p:sldId id="289" r:id="rId11"/>
    <p:sldId id="278" r:id="rId12"/>
    <p:sldId id="264" r:id="rId13"/>
    <p:sldId id="265" r:id="rId14"/>
    <p:sldId id="266" r:id="rId15"/>
    <p:sldId id="267" r:id="rId16"/>
    <p:sldId id="271" r:id="rId17"/>
    <p:sldId id="280" r:id="rId18"/>
    <p:sldId id="279" r:id="rId19"/>
    <p:sldId id="288" r:id="rId20"/>
    <p:sldId id="287" r:id="rId21"/>
    <p:sldId id="268" r:id="rId22"/>
    <p:sldId id="269" r:id="rId23"/>
    <p:sldId id="282" r:id="rId24"/>
    <p:sldId id="283" r:id="rId25"/>
    <p:sldId id="281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6DDE4-2C90-4811-AFF9-F9A493291CD4}" type="datetimeFigureOut">
              <a:rPr lang="fr-FR" smtClean="0"/>
              <a:t>14/12/2015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5CA4-3809-4C57-B0CA-2368ED5F4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5CA4-3809-4C57-B0CA-2368ED5F4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61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26B9-6781-47A7-8CA8-822BE55BC412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12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68B6-60F0-4D00-A6EE-AD9916691C60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7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B62-5C67-486F-9611-65AE4153985E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2D5-3F88-4B10-8FF0-A8F42C599167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8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8BB5-1373-406D-AD0C-FE31A35393D3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17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6D34-563F-42E3-834D-147045609083}" type="datetime1">
              <a:rPr lang="fr-FR" smtClean="0"/>
              <a:t>14/12/2015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04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693B-6C11-43DE-9019-85C43C53DABC}" type="datetime1">
              <a:rPr lang="fr-FR" smtClean="0"/>
              <a:t>14/12/2015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5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4CAF-1AF6-4844-838B-C0B0BE4F7E85}" type="datetime1">
              <a:rPr lang="fr-FR" smtClean="0"/>
              <a:t>14/12/2015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7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D790-307E-4633-A59E-693063F4D6FD}" type="datetime1">
              <a:rPr lang="fr-FR" smtClean="0"/>
              <a:t>14/12/2015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44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E12-220D-4F0A-8ABE-74694D57EE42}" type="datetime1">
              <a:rPr lang="fr-FR" smtClean="0"/>
              <a:t>14/12/2015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8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353-DB27-4790-9E6D-4C2CD1C7F133}" type="datetime1">
              <a:rPr lang="fr-FR" smtClean="0"/>
              <a:t>14/12/2015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12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FEB0-C233-4BAD-8FE8-859238882B7C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53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81949"/>
            <a:ext cx="9144000" cy="1182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Projet OPIEVOY Migration didacticiel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Storyboard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132083"/>
            <a:ext cx="9144000" cy="1839310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: IMMOWARE – temps estimé total : 5</a:t>
            </a:r>
            <a:r>
              <a:rPr lang="fr-FR" sz="1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fr-FR" sz="1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IL : P. MORIN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client : Brigitte LECHAPELIER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" y="742990"/>
            <a:ext cx="1694285" cy="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Barre </a:t>
            </a:r>
            <a:r>
              <a:rPr lang="fr-FR" sz="1800" dirty="0" smtClean="0"/>
              <a:t>d’outils, </a:t>
            </a:r>
            <a:r>
              <a:rPr lang="fr-FR" sz="1800" dirty="0" smtClean="0"/>
              <a:t>barre d </a:t>
            </a:r>
            <a:r>
              <a:rPr lang="fr-FR" sz="1800" dirty="0" smtClean="0"/>
              <a:t>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7047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objectif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2</a:t>
                      </a:r>
                      <a:r>
                        <a:rPr lang="fr-FR" dirty="0" smtClean="0"/>
                        <a:t>’ 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35892" y="185752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explorer la nouvelle présentation de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11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07288" y="2414818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barre d’outils,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4973" y="2893408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barre d’état,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7140" y="3369904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 les onglets.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4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Barre </a:t>
            </a:r>
            <a:r>
              <a:rPr lang="fr-FR" sz="1800" dirty="0" smtClean="0"/>
              <a:t>d’outils, </a:t>
            </a:r>
            <a:r>
              <a:rPr lang="fr-FR" sz="1800" dirty="0" smtClean="0"/>
              <a:t>barre </a:t>
            </a:r>
            <a:r>
              <a:rPr lang="fr-FR" sz="1800" dirty="0" smtClean="0"/>
              <a:t>d’état,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99143"/>
              </p:ext>
            </p:extLst>
          </p:nvPr>
        </p:nvGraphicFramePr>
        <p:xfrm>
          <a:off x="2660073" y="1620982"/>
          <a:ext cx="9135917" cy="696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Avant-Après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ou surlignage barre d’outils nouvelle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326641"/>
            <a:ext cx="4366880" cy="17117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" y="3213210"/>
            <a:ext cx="4622143" cy="14878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08023" y="1929417"/>
            <a:ext cx="2697849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 la présentation a changé, les fonctionnalités restent les mêmes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5407" y="2652799"/>
            <a:ext cx="2697849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barre d’outils située en haut vous donnera accès aux mêmes boutons.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252427" y="2401757"/>
            <a:ext cx="972086" cy="537205"/>
            <a:chOff x="4252427" y="2401757"/>
            <a:chExt cx="972086" cy="537205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067006">
              <a:off x="4252427" y="2401757"/>
              <a:ext cx="972086" cy="537205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 rot="190652">
              <a:off x="4477406" y="250089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avant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03796" y="3150406"/>
            <a:ext cx="920147" cy="515364"/>
            <a:chOff x="4487876" y="2992755"/>
            <a:chExt cx="972086" cy="537205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187661">
              <a:off x="4487876" y="2992755"/>
              <a:ext cx="972086" cy="53720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 rot="20911307">
              <a:off x="4722743" y="3055124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après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638070" y="4273523"/>
            <a:ext cx="3149491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menus et sous-menus vous donneront accès aux mêmes fonctions.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4768938" y="4021340"/>
            <a:ext cx="972086" cy="537205"/>
            <a:chOff x="4252427" y="2401757"/>
            <a:chExt cx="972086" cy="53720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067006">
              <a:off x="4252427" y="2401757"/>
              <a:ext cx="972086" cy="537205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 rot="190652">
              <a:off x="4477406" y="250089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avant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820609" y="4672414"/>
            <a:ext cx="920147" cy="515364"/>
            <a:chOff x="4487876" y="2992755"/>
            <a:chExt cx="972086" cy="53720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187661">
              <a:off x="4487876" y="2992755"/>
              <a:ext cx="972086" cy="537205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 rot="20911307">
              <a:off x="4722743" y="3055124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après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" name="Connecteur droit 31"/>
          <p:cNvCxnSpPr/>
          <p:nvPr/>
        </p:nvCxnSpPr>
        <p:spPr>
          <a:xfrm>
            <a:off x="838200" y="2872609"/>
            <a:ext cx="4334468" cy="1400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30" idx="1"/>
          </p:cNvCxnSpPr>
          <p:nvPr/>
        </p:nvCxnSpPr>
        <p:spPr>
          <a:xfrm>
            <a:off x="1142629" y="4057650"/>
            <a:ext cx="3906901" cy="90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886" b="49853"/>
          <a:stretch/>
        </p:blipFill>
        <p:spPr>
          <a:xfrm>
            <a:off x="78997" y="5609392"/>
            <a:ext cx="4970534" cy="105416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690033" y="5586669"/>
            <a:ext cx="4005901" cy="836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barre d’outils, certains boutons sont grisés.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Cela signifie que ces fonctions ne sont pas disponibles pour le dossier qui est sélectionné.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5741581"/>
            <a:ext cx="931098" cy="50472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902"/>
            <a:ext cx="1191454" cy="294658"/>
          </a:xfrm>
          <a:prstGeom prst="rect">
            <a:avLst/>
          </a:prstGeom>
        </p:spPr>
      </p:pic>
      <p:cxnSp>
        <p:nvCxnSpPr>
          <p:cNvPr id="40" name="Connecteur droit 39"/>
          <p:cNvCxnSpPr/>
          <p:nvPr/>
        </p:nvCxnSpPr>
        <p:spPr>
          <a:xfrm>
            <a:off x="838200" y="5881255"/>
            <a:ext cx="5030972" cy="35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703494" y="6272025"/>
            <a:ext cx="5155046" cy="28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68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7495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 fond Présentation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Voir les principaux boutons</a:t>
                      </a:r>
                    </a:p>
                    <a:p>
                      <a:r>
                        <a:rPr lang="fr-FR" dirty="0" smtClean="0"/>
                        <a:t>Descriptif</a:t>
                      </a:r>
                    </a:p>
                    <a:p>
                      <a:r>
                        <a:rPr lang="fr-FR" dirty="0" smtClean="0"/>
                        <a:t>À voir si vraiment utile à ce stade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À retravailler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après discussion et plus d’information.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Peut-être faire un parallèle anciens vs nouveaux ?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Un pur descriptif hors contexte n’est pas idéal.</a:t>
                      </a: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A voir en fonction du but recherché car il s’agit de nouveaux arrivants.</a:t>
                      </a: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Discussion nécessaire.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56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93553"/>
              </p:ext>
            </p:extLst>
          </p:nvPr>
        </p:nvGraphicFramePr>
        <p:xfrm>
          <a:off x="2660073" y="1620982"/>
          <a:ext cx="9135917" cy="679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 fond Présentation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Présentation des nouveaux onglets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2717852"/>
            <a:ext cx="5254584" cy="16914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0652" y="2013673"/>
            <a:ext cx="3191836" cy="967154"/>
          </a:xfrm>
          <a:prstGeom prst="wedgeRectCallout">
            <a:avLst>
              <a:gd name="adj1" fmla="val -59030"/>
              <a:gd name="adj2" fmla="val 3098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Remarquez que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 menu d’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est structuré par domaines fonctionnels : Patrimoine, Gestion locative, Gestion technique du Patrimoine,…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6688" y="2949297"/>
            <a:ext cx="2697849" cy="626281"/>
          </a:xfrm>
          <a:prstGeom prst="wedgeRectCallout">
            <a:avLst>
              <a:gd name="adj1" fmla="val -60960"/>
              <a:gd name="adj2" fmla="val 2054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…dans lesquels sont classés des dossiers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processus de gestion.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3336565"/>
            <a:ext cx="1034918" cy="25647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7" y="3305038"/>
            <a:ext cx="1903928" cy="636343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 flipH="1">
            <a:off x="703494" y="2186152"/>
            <a:ext cx="5224340" cy="126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2977150" y="2980827"/>
            <a:ext cx="3603487" cy="5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54"/>
          <a:stretch/>
        </p:blipFill>
        <p:spPr>
          <a:xfrm>
            <a:off x="340485" y="4409269"/>
            <a:ext cx="2048879" cy="21877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78247" y="4721807"/>
            <a:ext cx="2697849" cy="626281"/>
          </a:xfrm>
          <a:prstGeom prst="wedgeRectCallout">
            <a:avLst>
              <a:gd name="adj1" fmla="val -42260"/>
              <a:gd name="adj2" fmla="val 7256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nouvelle version d’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vous présente de nouveaux onglets, regardons ce qu’ils proposent.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dre 18"/>
          <p:cNvSpPr/>
          <p:nvPr/>
        </p:nvSpPr>
        <p:spPr>
          <a:xfrm>
            <a:off x="262525" y="4956618"/>
            <a:ext cx="2049751" cy="26888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2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34056"/>
              </p:ext>
            </p:extLst>
          </p:nvPr>
        </p:nvGraphicFramePr>
        <p:xfrm>
          <a:off x="2660073" y="1620982"/>
          <a:ext cx="91359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Détail des menus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à déterminer par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layers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ou par succession ou sur clic dans les onglets.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à tester à la réalisation pour la meilleure lisibilité.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dans les onglets pour ouvrir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bulle explication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5" y="3621319"/>
            <a:ext cx="1459668" cy="18460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74" y="4167371"/>
            <a:ext cx="1362637" cy="7539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8" y="5096665"/>
            <a:ext cx="1864181" cy="10173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185315" y="1865025"/>
            <a:ext cx="2208478" cy="16664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32662" y="1865025"/>
            <a:ext cx="2697849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l’onglet « Tous » vous allez trouver les domaines fonctionnels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5629" y="2751829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dans l’onglet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+ Visités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3216779"/>
            <a:ext cx="2921150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Celui-ci vous offre la liste des éléments que vous utilisez le plus fréquemment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5629" y="4049226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l’onglet « Favoris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7752" y="4470384"/>
            <a:ext cx="3069398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y sélectionner les éléments qui sont vos préférés et auxquels vous aurez un lien direct.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5629" y="5234877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enfin sur « Historique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27809" y="5620752"/>
            <a:ext cx="3546812" cy="750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dernier vous permettra de retrouver facilement une utilisation récente par exemple ou dont vous vous souvenez par sa date de consultation.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1881352" y="2048774"/>
            <a:ext cx="3216165" cy="394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1505210" y="3379234"/>
            <a:ext cx="4776376" cy="585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2799846" y="4441545"/>
            <a:ext cx="3296154" cy="565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1712474" y="5234877"/>
            <a:ext cx="4720596" cy="90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2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3872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écran appli action en cours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Vérifier si c’est bien toujours le cas car je n’ai pas d’écran qui le montre pour le moment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111337" y="1870638"/>
            <a:ext cx="3223366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Parlons un instant de ce que nous appelons la « barre d’état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189557"/>
            <a:ext cx="3473501" cy="24922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11943" y="3435668"/>
            <a:ext cx="3622760" cy="5992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texte change en fonction des actions, des pages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 des écrans avec lesquels vous travaillez.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dre 11"/>
          <p:cNvSpPr/>
          <p:nvPr/>
        </p:nvSpPr>
        <p:spPr>
          <a:xfrm>
            <a:off x="9214" y="4498427"/>
            <a:ext cx="3049295" cy="27319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3933" y="2405744"/>
            <a:ext cx="3622598" cy="627685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que nous appelons « barre d’état » est la ligne de texte qui vient s’inscrire en bas de l’écran.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1584" y="4017133"/>
            <a:ext cx="3944948" cy="534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va vous fournir des indications pertinentes, de l’aide, ou des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conseisl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 relation avec vos actions.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1337" y="5250359"/>
            <a:ext cx="2992139" cy="4672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cela avec un exemple.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80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58906"/>
              </p:ext>
            </p:extLst>
          </p:nvPr>
        </p:nvGraphicFramePr>
        <p:xfrm>
          <a:off x="2660073" y="1620982"/>
          <a:ext cx="9135917" cy="595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écran appli action en cours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barre d’état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écran appli en cours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barre d’état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Vérifier si c’est bien toujours le cas car je n’ai pas d’écran qui le montre pour le moment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077043" y="1723072"/>
            <a:ext cx="2887035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le mode de consultation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6" y="1870638"/>
            <a:ext cx="2306638" cy="16550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83125" y="2250717"/>
            <a:ext cx="2952045" cy="5992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 définition, nous ne pouvons donc pas faire de modification.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2572" y="2872671"/>
            <a:ext cx="3622598" cy="488906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la barre d’état qui nous le rappelle.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5966" y="3705675"/>
            <a:ext cx="3486361" cy="534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une fiche de synthèse.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5885" y="4143148"/>
            <a:ext cx="2992139" cy="4672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Comment accéder au dossier complet ?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" y="4144439"/>
            <a:ext cx="2564032" cy="18226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3" y="3641246"/>
            <a:ext cx="4340934" cy="39613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" y="6049655"/>
            <a:ext cx="4371227" cy="4386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17298" y="4698692"/>
            <a:ext cx="3234233" cy="488906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la barre d’état qui nous donne l’indication : utiliser la touche F9.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3933" y="5300951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conclusion n’hésitez pas à regarder les indications fournies par la barre d’état.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7043" y="6113609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notre présentation de la barre d’outils et de la barre d’état.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4146698" y="3067031"/>
            <a:ext cx="648586" cy="76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4295553" y="5018493"/>
            <a:ext cx="317019" cy="1164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9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7098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maintenant passer à la leçon suivante en utilisant le menu situé à gauche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74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01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Découverte et ergonomie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079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0’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20</a:t>
                      </a:r>
                      <a:r>
                        <a:rPr lang="fr-FR" dirty="0" smtClean="0"/>
                        <a:t> 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68030" y="1742057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Quel est le rôle d’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?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73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Naviguer dans </a:t>
            </a:r>
            <a:r>
              <a:rPr lang="fr-FR" sz="1800" dirty="0" err="1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8990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objectif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2</a:t>
                      </a:r>
                      <a:r>
                        <a:rPr lang="fr-FR" dirty="0" smtClean="0"/>
                        <a:t>’ 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35892" y="1857525"/>
            <a:ext cx="3156770" cy="791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Cette nouvelle leçon a pour objectif de vous familiariser avec la navigation dans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51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44279"/>
              </p:ext>
            </p:extLst>
          </p:nvPr>
        </p:nvGraphicFramePr>
        <p:xfrm>
          <a:off x="2660073" y="1620982"/>
          <a:ext cx="9135917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Ecran domaine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fonc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sélectionné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écran dossier processus de gestion sélectionné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Temps estimé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</a:t>
                      </a:r>
                      <a:endParaRPr lang="fr-FR" sz="1100" dirty="0" smtClean="0">
                        <a:solidFill>
                          <a:srgbClr val="FF0000"/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0"/>
          <a:stretch/>
        </p:blipFill>
        <p:spPr>
          <a:xfrm>
            <a:off x="153912" y="2621390"/>
            <a:ext cx="3454879" cy="16914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11337" y="1870638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Examinons maintenant comment les tâches sont liées aux processus de gestion dans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1337" y="2535416"/>
            <a:ext cx="2697849" cy="552967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Quand vous sélectionnez un domaine fonctionnel…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248" y="3056854"/>
            <a:ext cx="2927801" cy="590238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dossiers de processus de gestion, s’affichent dans la partie droite.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3212130"/>
            <a:ext cx="877445" cy="293265"/>
          </a:xfrm>
          <a:prstGeom prst="rect">
            <a:avLst/>
          </a:prstGeom>
        </p:spPr>
      </p:pic>
      <p:sp>
        <p:nvSpPr>
          <p:cNvPr id="15" name="Cadre 14"/>
          <p:cNvSpPr/>
          <p:nvPr/>
        </p:nvSpPr>
        <p:spPr>
          <a:xfrm>
            <a:off x="1627906" y="3241499"/>
            <a:ext cx="2055801" cy="61579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721960" y="2733827"/>
            <a:ext cx="4604230" cy="65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15" idx="3"/>
          </p:cNvCxnSpPr>
          <p:nvPr/>
        </p:nvCxnSpPr>
        <p:spPr>
          <a:xfrm flipH="1">
            <a:off x="3683707" y="3505395"/>
            <a:ext cx="2569948" cy="44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5" y="4844798"/>
            <a:ext cx="3874622" cy="16277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11337" y="4064104"/>
            <a:ext cx="2697849" cy="626281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chaque dossier de processus de gestion, vous trouverez…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19996" y="4641870"/>
            <a:ext cx="3160509" cy="626281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…des sous-dossiers permettant de mettre en œuvre les tâches.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9" y="5111678"/>
            <a:ext cx="1128254" cy="807412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1505209" y="5136831"/>
            <a:ext cx="2428837" cy="66854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703494" y="4189228"/>
            <a:ext cx="4454207" cy="107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22" idx="3"/>
          </p:cNvCxnSpPr>
          <p:nvPr/>
        </p:nvCxnSpPr>
        <p:spPr>
          <a:xfrm flipH="1">
            <a:off x="3934046" y="4813268"/>
            <a:ext cx="2180906" cy="657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51826">
            <a:off x="562296" y="4349344"/>
            <a:ext cx="1283914" cy="460686"/>
          </a:xfrm>
          <a:prstGeom prst="rect">
            <a:avLst/>
          </a:prstGeom>
        </p:spPr>
      </p:pic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770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5245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Icône tâche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successivement sur les items pour faire apparaître le suivant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4781728" y="1704107"/>
            <a:ext cx="3936970" cy="9221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Récapitulons !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but est d’accéder à une tâche pour y effectuer des modifications.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notre exemple : faire un avenant au contrat.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745543"/>
            <a:ext cx="1952898" cy="4858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8" y="3292858"/>
            <a:ext cx="688942" cy="8339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46" y="3959629"/>
            <a:ext cx="585642" cy="7500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2" y="1629846"/>
            <a:ext cx="689331" cy="9963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45388" y="2602749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nous suffit de naviguer de clic en clic en commençant par sélectionner le domaine.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1679944" y="2964126"/>
            <a:ext cx="3976577" cy="9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08267" y="3368298"/>
            <a:ext cx="2577054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allez continuer.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sur le domaine « Gestion locative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286540" y="3062177"/>
            <a:ext cx="3700130" cy="393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62076" y="3841900"/>
            <a:ext cx="2996777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venez d’ouvrir le processus.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sur le processus « Vie du contrat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50212" y="4338202"/>
            <a:ext cx="3088769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êtes maintenant dans le sous-processus « Location ».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dessus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1055445" y="3496022"/>
            <a:ext cx="4898789" cy="68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20" idx="1"/>
          </p:cNvCxnSpPr>
          <p:nvPr/>
        </p:nvCxnSpPr>
        <p:spPr>
          <a:xfrm flipH="1" flipV="1">
            <a:off x="1679944" y="4095439"/>
            <a:ext cx="5070268" cy="501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08267" y="5048762"/>
            <a:ext cx="3682840" cy="626281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 !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voici arrivé au niveau des tâches.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ne vous reste plus qu’à cliquer pour l’ouvrir.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89" y="4399016"/>
            <a:ext cx="689331" cy="996396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>
            <a:off x="2312461" y="4544425"/>
            <a:ext cx="2749108" cy="687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6"/>
          <a:srcRect l="29953" r="24098" b="70427"/>
          <a:stretch/>
        </p:blipFill>
        <p:spPr>
          <a:xfrm>
            <a:off x="169100" y="5485255"/>
            <a:ext cx="3615070" cy="97742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025291" y="5684289"/>
            <a:ext cx="3916151" cy="548419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Notez que vous pouvez voir d’un simple regard le chemin suivi, avec les onglets qui s’affichent ici.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dre 34"/>
          <p:cNvSpPr/>
          <p:nvPr/>
        </p:nvSpPr>
        <p:spPr>
          <a:xfrm>
            <a:off x="318977" y="5717855"/>
            <a:ext cx="2184036" cy="32551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H="1" flipV="1">
            <a:off x="2312461" y="5881255"/>
            <a:ext cx="3822525" cy="2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410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2779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dans le sous-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process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location, on ouvre la tâche « modifier un contrat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écran d’une tâche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Attention l’écran n’est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pas le bon. Il faudra ajuster après enregistrement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5775725" y="2536881"/>
            <a:ext cx="2577054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Allez-y, cliquez sur la tâche entourée en rouge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6225" y="1742958"/>
            <a:ext cx="2680202" cy="559696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Ouvrons une des tâches pour continuer notre exploration.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/>
          <a:srcRect l="33308" t="929" r="337" b="19814"/>
          <a:stretch/>
        </p:blipFill>
        <p:spPr>
          <a:xfrm>
            <a:off x="54676" y="2204100"/>
            <a:ext cx="4369279" cy="151729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071276" y="3489450"/>
            <a:ext cx="3916151" cy="548419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 ! Nous allons utiliser cet écran afin de regarder d’un peu plus près la barre de menu.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1" y="2447041"/>
            <a:ext cx="890584" cy="1014490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H="1" flipV="1">
            <a:off x="960721" y="2737655"/>
            <a:ext cx="5131164" cy="25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0" y="4096570"/>
            <a:ext cx="3272125" cy="23470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878789" y="4181753"/>
            <a:ext cx="2927828" cy="488906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Située au-dessus des icônes, elle est composée d’une liste de mots.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dre 38"/>
          <p:cNvSpPr/>
          <p:nvPr/>
        </p:nvSpPr>
        <p:spPr>
          <a:xfrm>
            <a:off x="55279" y="4156396"/>
            <a:ext cx="2184036" cy="18112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2144110" y="4181753"/>
            <a:ext cx="3857297" cy="37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74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15396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même écran que 10 zoomé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Calques pour chacun des items de la barre de menu ou similaire.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Changement d’état sur « visité » ou similaire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Attention,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pour ces slides, j’ai fait un montage des nouveaux icônes sur l’ancienne version.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Je n’ai pas de copie d’écran me permettant d’être sûr que la barre des menus est bien la même quand on est dans les tâches.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Je pars du principe que c’est le cas puisque qu’on dit que le contenu de la barre de menu reste inchangé.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A réenregistrer.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Me dire si je suis dans le vrai. Sinon, nous réajusterons le </a:t>
                      </a:r>
                      <a:r>
                        <a:rPr lang="fr-FR" sz="1100" baseline="0" dirty="0" err="1" smtClean="0">
                          <a:solidFill>
                            <a:srgbClr val="FF0000"/>
                          </a:solidFill>
                        </a:rPr>
                        <a:t>storyboard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5421839" y="2545596"/>
            <a:ext cx="2906590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sur chacun des mots de la barre de menu pour en voir les détails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45449" y="1824684"/>
            <a:ext cx="4088344" cy="548419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cliquant sur l’un des mots, on fait apparaître un menu déroulant qui permet d’accéder à certaines fonctions.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78996" y="2002765"/>
            <a:ext cx="3262704" cy="873028"/>
            <a:chOff x="78996" y="2002765"/>
            <a:chExt cx="3262704" cy="873028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08" b="76166"/>
            <a:stretch/>
          </p:blipFill>
          <p:spPr>
            <a:xfrm>
              <a:off x="78996" y="2002765"/>
              <a:ext cx="3262704" cy="873028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8" r="46279" b="76064"/>
            <a:stretch/>
          </p:blipFill>
          <p:spPr>
            <a:xfrm flipV="1">
              <a:off x="106708" y="2262793"/>
              <a:ext cx="3170510" cy="215764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63" y="5195653"/>
            <a:ext cx="2876951" cy="13241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14" y="4979283"/>
            <a:ext cx="1019317" cy="9145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86" y="4710220"/>
            <a:ext cx="1390844" cy="19052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2" y="5217790"/>
            <a:ext cx="1000265" cy="127652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5" y="5154690"/>
            <a:ext cx="847843" cy="8573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" y="3940842"/>
            <a:ext cx="4401164" cy="2381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" y="5408543"/>
            <a:ext cx="866896" cy="1133633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H="1">
            <a:off x="4187640" y="2875793"/>
            <a:ext cx="1445905" cy="1184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>
          <a:xfrm>
            <a:off x="3784598" y="3899338"/>
            <a:ext cx="2686425" cy="119043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132101" y="5516028"/>
            <a:ext cx="3249151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notre présentation de la navigation dans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812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Naviguer dans </a:t>
            </a:r>
            <a:r>
              <a:rPr lang="fr-FR" sz="1800" dirty="0" err="1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2923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maintenant passer à la leçon suivante en utilisant le menu situé à gauche.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65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- Introduction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8764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 fond Présentation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pSp>
        <p:nvGrpSpPr>
          <p:cNvPr id="6" name="Groupe 5"/>
          <p:cNvGrpSpPr/>
          <p:nvPr/>
        </p:nvGrpSpPr>
        <p:grpSpPr>
          <a:xfrm>
            <a:off x="4480436" y="1396984"/>
            <a:ext cx="3674385" cy="2454489"/>
            <a:chOff x="4627582" y="1451535"/>
            <a:chExt cx="3674385" cy="2454489"/>
          </a:xfrm>
        </p:grpSpPr>
        <p:grpSp>
          <p:nvGrpSpPr>
            <p:cNvPr id="18" name="Groupe 17"/>
            <p:cNvGrpSpPr/>
            <p:nvPr/>
          </p:nvGrpSpPr>
          <p:grpSpPr>
            <a:xfrm rot="292373">
              <a:off x="4627582" y="1451535"/>
              <a:ext cx="3674385" cy="2454489"/>
              <a:chOff x="4207257" y="2037682"/>
              <a:chExt cx="3674385" cy="2454489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7257" y="2037682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 rot="21308766">
                <a:off x="4767451" y="2797021"/>
                <a:ext cx="254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L’application </a:t>
                </a:r>
                <a:r>
                  <a:rPr lang="fr-FR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Immoware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permet de gérer les processus métier du groupe OPIEVOY pour la gestion locative et le financier.</a:t>
                </a:r>
                <a:endParaRPr lang="fr-FR" dirty="0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7340973" y="3015709"/>
              <a:ext cx="494080" cy="409903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" y="2687439"/>
            <a:ext cx="2485528" cy="1225818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027706" y="2830405"/>
            <a:ext cx="3674385" cy="2454489"/>
            <a:chOff x="4875753" y="2881049"/>
            <a:chExt cx="3674385" cy="2454489"/>
          </a:xfrm>
        </p:grpSpPr>
        <p:grpSp>
          <p:nvGrpSpPr>
            <p:cNvPr id="22" name="Groupe 21"/>
            <p:cNvGrpSpPr/>
            <p:nvPr/>
          </p:nvGrpSpPr>
          <p:grpSpPr>
            <a:xfrm rot="292373">
              <a:off x="4875753" y="2881049"/>
              <a:ext cx="3674385" cy="2454489"/>
              <a:chOff x="4242573" y="2034671"/>
              <a:chExt cx="3674385" cy="2454489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573" y="2034671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24" name="ZoneTexte 23"/>
              <p:cNvSpPr txBox="1"/>
              <p:nvPr/>
            </p:nvSpPr>
            <p:spPr>
              <a:xfrm rot="21308766">
                <a:off x="4767451" y="2981687"/>
                <a:ext cx="25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Elle permet de gérer entre autres,</a:t>
                </a:r>
                <a:endParaRPr lang="fr-FR" dirty="0"/>
              </a:p>
            </p:txBody>
          </p:sp>
        </p:grpSp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7566941" y="4437952"/>
              <a:ext cx="494080" cy="409903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5850714" y="4252753"/>
            <a:ext cx="3674385" cy="2454489"/>
            <a:chOff x="4875753" y="2881049"/>
            <a:chExt cx="3674385" cy="2454489"/>
          </a:xfrm>
        </p:grpSpPr>
        <p:grpSp>
          <p:nvGrpSpPr>
            <p:cNvPr id="28" name="Groupe 27"/>
            <p:cNvGrpSpPr/>
            <p:nvPr/>
          </p:nvGrpSpPr>
          <p:grpSpPr>
            <a:xfrm rot="292373">
              <a:off x="4875753" y="2881049"/>
              <a:ext cx="3674385" cy="2454489"/>
              <a:chOff x="4242573" y="2034671"/>
              <a:chExt cx="3674385" cy="2454489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573" y="2034671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 rot="21308766">
                <a:off x="5288518" y="2544104"/>
                <a:ext cx="202306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patrimoine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locatif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demande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 réclamations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comptabilité budgétaire</a:t>
                </a:r>
              </a:p>
              <a:p>
                <a:endParaRPr lang="fr-FR" dirty="0"/>
              </a:p>
            </p:txBody>
          </p:sp>
        </p:grpSp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7566941" y="4437952"/>
              <a:ext cx="494080" cy="409903"/>
            </a:xfrm>
            <a:prstGeom prst="rect">
              <a:avLst/>
            </a:prstGeom>
          </p:spPr>
        </p:pic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1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</a:t>
            </a:r>
            <a:r>
              <a:rPr lang="fr-FR" sz="1800" dirty="0" smtClean="0"/>
              <a:t>: Introduction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6516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4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 smtClean="0"/>
              <a:t>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2340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0</a:t>
                      </a:r>
                      <a:r>
                        <a:rPr lang="fr-FR" dirty="0" smtClean="0"/>
                        <a:t>’ 40</a:t>
                      </a:r>
                      <a:r>
                        <a:rPr lang="fr-FR" dirty="0" smtClean="0"/>
                        <a:t> 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68030" y="1742057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3317" y="2307031"/>
            <a:ext cx="3007283" cy="562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connecter à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3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0140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objectif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écran portail connexion intranet</a:t>
                      </a: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en profite pour faire un petit rappel en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déroulant la séquence de connexion en mode film pour arriver dans…</a:t>
                      </a: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Ecran connexion « mes appli »  </a:t>
                      </a: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dans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pour se connecter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0’ 30’’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48275" y="2460982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avez démarré votre ordinateur et vous êtes sur la page de connexion au portail Intranet.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71190" y="3363422"/>
            <a:ext cx="2414355" cy="1303171"/>
            <a:chOff x="171190" y="3329207"/>
            <a:chExt cx="3199616" cy="1547390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90" y="3329207"/>
              <a:ext cx="3199616" cy="15473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19200" y="4487917"/>
              <a:ext cx="1313793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702039" y="3019998"/>
            <a:ext cx="3284311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saisissez votre identifiant et votre mot de passe. Vous cliquez sur « Connexion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4832849"/>
            <a:ext cx="2125860" cy="153363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17354" y="3579072"/>
            <a:ext cx="3622760" cy="4203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êtes arrivé dans l’écran du portail OPIEVOY.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7870" y="4250332"/>
            <a:ext cx="2954514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« Mes applications » connectez-vous à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Cadre 25"/>
          <p:cNvSpPr/>
          <p:nvPr/>
        </p:nvSpPr>
        <p:spPr>
          <a:xfrm>
            <a:off x="1506640" y="5991115"/>
            <a:ext cx="790410" cy="1517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2155729" y="4595952"/>
            <a:ext cx="3667002" cy="154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44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09047"/>
              </p:ext>
            </p:extLst>
          </p:nvPr>
        </p:nvGraphicFramePr>
        <p:xfrm>
          <a:off x="2660073" y="1620982"/>
          <a:ext cx="9135917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 connexion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déroule en film la saisie login/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pw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valide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écran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Sauf SSO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à valider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Dans ce cas, on l’indiquera et on supprimera cette étape du film.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Voir écran d’ouverture </a:t>
                      </a:r>
                      <a:r>
                        <a:rPr lang="fr-FR" sz="1100" baseline="0" dirty="0" err="1" smtClean="0">
                          <a:solidFill>
                            <a:srgbClr val="FF0000"/>
                          </a:solidFill>
                        </a:rPr>
                        <a:t>Immoware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précis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05930" y="1955247"/>
            <a:ext cx="2697849" cy="6092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Parfait, vous êtes arrivé dans la page de connexion à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7287" y="2564525"/>
            <a:ext cx="2697416" cy="4834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saisissons pour vous l’identifiant et le mot de passe...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29048" y="4654299"/>
            <a:ext cx="2697849" cy="525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bien. Vous êtes maintenant dans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" y="2035550"/>
            <a:ext cx="2537380" cy="184276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898558" y="3227281"/>
            <a:ext cx="2406131" cy="50389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…mais c’est à vous de valider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8" name="Cadre 37"/>
          <p:cNvSpPr/>
          <p:nvPr/>
        </p:nvSpPr>
        <p:spPr>
          <a:xfrm>
            <a:off x="1505210" y="2794178"/>
            <a:ext cx="271038" cy="1802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608083" y="2900802"/>
            <a:ext cx="3520965" cy="45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25019" y="4220859"/>
            <a:ext cx="2376443" cy="1974557"/>
            <a:chOff x="125019" y="4220859"/>
            <a:chExt cx="2376443" cy="1974557"/>
          </a:xfrm>
        </p:grpSpPr>
        <p:grpSp>
          <p:nvGrpSpPr>
            <p:cNvPr id="39" name="Groupe 38"/>
            <p:cNvGrpSpPr/>
            <p:nvPr/>
          </p:nvGrpSpPr>
          <p:grpSpPr>
            <a:xfrm>
              <a:off x="125019" y="4220859"/>
              <a:ext cx="2376442" cy="1974557"/>
              <a:chOff x="147154" y="4232776"/>
              <a:chExt cx="3183477" cy="2261542"/>
            </a:xfrm>
          </p:grpSpPr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54" y="4232776"/>
                <a:ext cx="3183477" cy="2261542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1187669" y="4559569"/>
                <a:ext cx="1472404" cy="47977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1"/>
            <a:stretch/>
          </p:blipFill>
          <p:spPr>
            <a:xfrm>
              <a:off x="126722" y="4235567"/>
              <a:ext cx="2374740" cy="75660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26722" y="4992175"/>
              <a:ext cx="934823" cy="7044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6144946" y="5148170"/>
            <a:ext cx="2410470" cy="5169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ceci clôture notre présentation de la connexion.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17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7098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80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2137</Words>
  <Application>Microsoft Office PowerPoint</Application>
  <PresentationFormat>Grand écran</PresentationFormat>
  <Paragraphs>887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Thème Office</vt:lpstr>
      <vt:lpstr>Projet OPIEVOY Migration didacticiel Storyboard</vt:lpstr>
      <vt:lpstr>Module : Immoware – Découverte et ergonomie</vt:lpstr>
      <vt:lpstr>Module : Immoware - Introduction</vt:lpstr>
      <vt:lpstr>Module : Introduction</vt:lpstr>
      <vt:lpstr>Présentation PowerPoint</vt:lpstr>
      <vt:lpstr>Module : Immoware – Se connecter</vt:lpstr>
      <vt:lpstr>Module : Immoware – Se connecter</vt:lpstr>
      <vt:lpstr>Module : Immoware – Se connecter</vt:lpstr>
      <vt:lpstr>Module : Immoware – Se connecter</vt:lpstr>
      <vt:lpstr>Présentation PowerPoint</vt:lpstr>
      <vt:lpstr>Module : Immoware – Barre d’outils, barre d 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Présentation PowerPoint</vt:lpstr>
      <vt:lpstr>Module : Immoware – Naviguer dans Immoware</vt:lpstr>
      <vt:lpstr>Module : Immoware – Naviguer dans Immoware</vt:lpstr>
      <vt:lpstr>Module : Immoware – Naviguer dans Immoware</vt:lpstr>
      <vt:lpstr>Module : Immoware – Naviguer dans Immoware</vt:lpstr>
      <vt:lpstr>Module : Immoware – Naviguer dans Immoware</vt:lpstr>
      <vt:lpstr>Module : Immoware – Naviguer dans Immoware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49</cp:revision>
  <dcterms:created xsi:type="dcterms:W3CDTF">2015-12-10T14:23:19Z</dcterms:created>
  <dcterms:modified xsi:type="dcterms:W3CDTF">2015-12-14T15:37:35Z</dcterms:modified>
</cp:coreProperties>
</file>