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9" r:id="rId2"/>
    <p:sldId id="258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4" r:id="rId11"/>
    <p:sldId id="265" r:id="rId12"/>
    <p:sldId id="269" r:id="rId13"/>
    <p:sldId id="259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301" r:id="rId23"/>
    <p:sldId id="285" r:id="rId24"/>
    <p:sldId id="286" r:id="rId25"/>
    <p:sldId id="282" r:id="rId26"/>
    <p:sldId id="283" r:id="rId27"/>
    <p:sldId id="302" r:id="rId28"/>
    <p:sldId id="287" r:id="rId29"/>
    <p:sldId id="275" r:id="rId30"/>
    <p:sldId id="306" r:id="rId31"/>
    <p:sldId id="289" r:id="rId32"/>
    <p:sldId id="290" r:id="rId33"/>
    <p:sldId id="292" r:id="rId34"/>
    <p:sldId id="294" r:id="rId35"/>
    <p:sldId id="295" r:id="rId36"/>
    <p:sldId id="296" r:id="rId37"/>
    <p:sldId id="293" r:id="rId38"/>
    <p:sldId id="303" r:id="rId39"/>
    <p:sldId id="304" r:id="rId40"/>
    <p:sldId id="305" r:id="rId41"/>
    <p:sldId id="298" r:id="rId42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mation4" initials="F" lastIdx="1" clrIdx="0">
    <p:extLst>
      <p:ext uri="{19B8F6BF-5375-455C-9EA6-DF929625EA0E}">
        <p15:presenceInfo xmlns:p15="http://schemas.microsoft.com/office/powerpoint/2012/main" userId="Formation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6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89288B61-C16E-4371-87E1-3AC07CC89373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6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6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56B6E143-FE70-4DD2-9ADB-4C99BD822F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3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5CA4-3809-4C57-B0CA-2368ED5F4D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9A52-7E2A-402C-99AF-123A5F78E3CB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48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1C2-1FEE-4957-9638-D9DE52BE4A86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A210-FC4E-453B-8582-5509F649BFBE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60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2748-A252-49C9-A078-46AC66C307E8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42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4C8A-EFD0-4B50-8661-D7BEA6AE740E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1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16DF-19C7-459F-BE6D-C613B77DB91E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8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90E5-04F3-45B4-B8C8-087F1A9C24E9}" type="datetime1">
              <a:rPr lang="fr-FR" smtClean="0"/>
              <a:t>21/12/2015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5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AAF-C16E-44D0-BD1C-D6D01C8A41A3}" type="datetime1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01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909-0107-4E0E-96EE-C26A5FB33D64}" type="datetime1">
              <a:rPr lang="fr-FR" smtClean="0"/>
              <a:t>21/12/2015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71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CD7A-4CB5-40D1-A638-5C11F55A556F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98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24A4-1390-438A-8783-EC759982ECE7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8F0F-74C9-4FDB-BE62-B3901C0E6541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B0B4-4858-432B-89F9-AE19CD0F9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0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81949"/>
            <a:ext cx="9144000" cy="1182260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Projet OPIEVOY Migration didacticiel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Storyboard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v2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132083"/>
            <a:ext cx="9144000" cy="1839310"/>
          </a:xfrm>
        </p:spPr>
        <p:txBody>
          <a:bodyPr/>
          <a:lstStyle/>
          <a:p>
            <a:pPr algn="l"/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: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 Agenda-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estimé total : 5’ 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0’’ 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IL : P. MORIN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client : Brigitte LECHAPELIER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" y="742990"/>
            <a:ext cx="1694285" cy="2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 smtClean="0"/>
              <a:t>le calendrier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05636"/>
              </p:ext>
            </p:extLst>
          </p:nvPr>
        </p:nvGraphicFramePr>
        <p:xfrm>
          <a:off x="2660073" y="1620982"/>
          <a:ext cx="913591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la messagerie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clique dans « Calendrier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le calendrier affichage semaine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990543"/>
            <a:ext cx="3405554" cy="7942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la messagerie Outlook et nous souhaitons aller dans notre « agenda », qui s’appelle « Calendrier » dans Outlook.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62970" y="3114315"/>
            <a:ext cx="2382260" cy="555230"/>
          </a:xfrm>
          <a:prstGeom prst="wedgeRectCallout">
            <a:avLst>
              <a:gd name="adj1" fmla="val -65323"/>
              <a:gd name="adj2" fmla="val 3068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Cliquons dans « Calendrier » dans notre volet outils.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36865" y="4881759"/>
            <a:ext cx="2190062" cy="604641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l’afficher dans le format « jour », cliquez sur  le bouton « Jour »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24046" y="3987339"/>
            <a:ext cx="3686108" cy="499286"/>
          </a:xfrm>
          <a:prstGeom prst="wedgeRectCallout">
            <a:avLst>
              <a:gd name="adj1" fmla="val -47197"/>
              <a:gd name="adj2" fmla="val 791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maintenant dans notre calendrier qui est affiché dans le format « semaine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49582"/>
            <a:ext cx="2598807" cy="1901536"/>
          </a:xfrm>
          <a:prstGeom prst="rect">
            <a:avLst/>
          </a:prstGeom>
        </p:spPr>
      </p:pic>
      <p:sp>
        <p:nvSpPr>
          <p:cNvPr id="13" name="Cadre 12"/>
          <p:cNvSpPr/>
          <p:nvPr/>
        </p:nvSpPr>
        <p:spPr>
          <a:xfrm>
            <a:off x="-24914" y="3042286"/>
            <a:ext cx="728408" cy="19967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81891" y="3114315"/>
            <a:ext cx="4946073" cy="366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0" y="4036020"/>
            <a:ext cx="3254335" cy="1663680"/>
            <a:chOff x="0" y="4036020"/>
            <a:chExt cx="3254335" cy="166368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6020"/>
              <a:ext cx="3254335" cy="1663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266209" y="5162879"/>
              <a:ext cx="1219720" cy="434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Cadre 18"/>
          <p:cNvSpPr/>
          <p:nvPr/>
        </p:nvSpPr>
        <p:spPr>
          <a:xfrm>
            <a:off x="838200" y="4080669"/>
            <a:ext cx="330569" cy="40595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1007918" y="4291445"/>
            <a:ext cx="4592782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73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 smtClean="0"/>
              <a:t>le </a:t>
            </a:r>
            <a:r>
              <a:rPr lang="fr-FR" sz="1800" dirty="0" smtClean="0"/>
              <a:t>calendrier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2366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on arrive dans l’affichage « jour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rdv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Rdv s’ouvre, on montre les composantes, zoom ou similaire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78216" y="2028894"/>
            <a:ext cx="3548211" cy="1784570"/>
            <a:chOff x="75908" y="2055697"/>
            <a:chExt cx="3734411" cy="195124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8" y="2055697"/>
              <a:ext cx="3734411" cy="19512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40327" y="3356264"/>
              <a:ext cx="1600200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51310" y="1990543"/>
            <a:ext cx="3405554" cy="596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voici dans l’affichage « Jour » qui nous permet d’avoir une vision plus détaillée.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65182" y="2753592"/>
            <a:ext cx="3405554" cy="794221"/>
          </a:xfrm>
          <a:prstGeom prst="wedgeRectCallout">
            <a:avLst>
              <a:gd name="adj1" fmla="val -64770"/>
              <a:gd name="adj2" fmla="val -3693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la même manière, vous pourrez choisir un affichage « mois » selon vos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besoins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cliquant dans le bouton correspondant.</a:t>
            </a:r>
          </a:p>
        </p:txBody>
      </p:sp>
      <p:sp>
        <p:nvSpPr>
          <p:cNvPr id="17" name="Cadre 16"/>
          <p:cNvSpPr/>
          <p:nvPr/>
        </p:nvSpPr>
        <p:spPr>
          <a:xfrm>
            <a:off x="1428827" y="2233028"/>
            <a:ext cx="597530" cy="16625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891145" y="2337955"/>
            <a:ext cx="3314700" cy="991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82536" y="4640974"/>
            <a:ext cx="3006837" cy="794221"/>
          </a:xfrm>
          <a:prstGeom prst="wedgeRectCallout">
            <a:avLst>
              <a:gd name="adj1" fmla="val -48134"/>
              <a:gd name="adj2" fmla="val 703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 vous pouvez le voir, nous avons ici les détails de l’invitation reçue.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6864" y="3682827"/>
            <a:ext cx="2719999" cy="629399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rendez-vous entouré en rouge pour que nous le regardions de plus près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dre 23"/>
          <p:cNvSpPr/>
          <p:nvPr/>
        </p:nvSpPr>
        <p:spPr>
          <a:xfrm>
            <a:off x="1057116" y="2843109"/>
            <a:ext cx="1697760" cy="30428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451612" y="2995248"/>
            <a:ext cx="3252997" cy="123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>
            <a:off x="-160402" y="4702066"/>
            <a:ext cx="5326080" cy="1827739"/>
            <a:chOff x="-160402" y="4702066"/>
            <a:chExt cx="5326080" cy="1827739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9"/>
            <a:stretch/>
          </p:blipFill>
          <p:spPr>
            <a:xfrm>
              <a:off x="122544" y="4702066"/>
              <a:ext cx="5043134" cy="1827739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402" y="5038084"/>
              <a:ext cx="2404247" cy="125189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039892" y="6232708"/>
              <a:ext cx="2116472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11</a:t>
            </a:fld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1647871" y="5278582"/>
            <a:ext cx="4056738" cy="337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3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 smtClean="0"/>
              <a:t>le calendrier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0955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apprenant clique dans l’aperçu du calendrier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on affiche le créneau horaire de la réunion</a:t>
                      </a: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5260464" y="2106559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Outlook nous permet d’avoir une visibilité directement sur notre agenda.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9774" y="4310095"/>
            <a:ext cx="2241874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S’affiche alors le créneau horaire de la réunion.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60711" y="5136044"/>
            <a:ext cx="2333907" cy="646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termine la présentation du calendrier de Outlook 2010.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9"/>
          <a:stretch/>
        </p:blipFill>
        <p:spPr>
          <a:xfrm>
            <a:off x="68216" y="4366130"/>
            <a:ext cx="5032354" cy="208339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68216" y="2084935"/>
            <a:ext cx="5043134" cy="1827739"/>
            <a:chOff x="122544" y="4702066"/>
            <a:chExt cx="5043134" cy="1827739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9"/>
            <a:stretch/>
          </p:blipFill>
          <p:spPr>
            <a:xfrm>
              <a:off x="122544" y="4702066"/>
              <a:ext cx="5043134" cy="182773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039892" y="6232708"/>
              <a:ext cx="2116472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874397" y="3145857"/>
            <a:ext cx="2869467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chevron de la zone d’aperçu du calendrier entourée en rouge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dre 20"/>
          <p:cNvSpPr/>
          <p:nvPr/>
        </p:nvSpPr>
        <p:spPr>
          <a:xfrm>
            <a:off x="78996" y="3429000"/>
            <a:ext cx="5021574" cy="18657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 rot="8503358">
            <a:off x="4947473" y="3056584"/>
            <a:ext cx="562745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5203544" y="3298900"/>
            <a:ext cx="815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 flipV="1">
            <a:off x="4239491" y="3522288"/>
            <a:ext cx="1856509" cy="93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3065318" y="4686300"/>
            <a:ext cx="2534519" cy="154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7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 smtClean="0"/>
              <a:t>le calendrier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73345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33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1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Créer une réunion et réserver une salle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935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2’ 20’’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8446" y="2486628"/>
            <a:ext cx="280288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créer une réunion et réserver une salle,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708" y="2989477"/>
            <a:ext cx="2823809" cy="5764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vérifier les disponibilités et inviter les participants.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16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90460"/>
              </p:ext>
            </p:extLst>
          </p:nvPr>
        </p:nvGraphicFramePr>
        <p:xfrm>
          <a:off x="2660073" y="1620982"/>
          <a:ext cx="9135917" cy="729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la messagerie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clique dans « Calendrier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le calendrier affichage mois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 clique sur « nouvelle réunion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990544"/>
            <a:ext cx="3405554" cy="562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la messagerie.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Allons directement dans le calendrier.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00997" y="3870127"/>
            <a:ext cx="3120828" cy="633347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voulons créer une nouvelle réunion. </a:t>
            </a:r>
          </a:p>
          <a:p>
            <a:pPr algn="ctr"/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vous de cliquer sur le bouton</a:t>
            </a:r>
          </a:p>
          <a:p>
            <a:pPr algn="ctr"/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 Nouvelle réunion  » 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b="21701"/>
          <a:stretch/>
        </p:blipFill>
        <p:spPr>
          <a:xfrm>
            <a:off x="0" y="1835806"/>
            <a:ext cx="2617634" cy="1499676"/>
          </a:xfrm>
          <a:prstGeom prst="rect">
            <a:avLst/>
          </a:prstGeom>
        </p:spPr>
      </p:pic>
      <p:sp>
        <p:nvSpPr>
          <p:cNvPr id="13" name="Cadre 12"/>
          <p:cNvSpPr/>
          <p:nvPr/>
        </p:nvSpPr>
        <p:spPr>
          <a:xfrm>
            <a:off x="-24914" y="3042286"/>
            <a:ext cx="728408" cy="19967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581891" y="2203090"/>
            <a:ext cx="4384964" cy="91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5"/>
          <a:stretch/>
        </p:blipFill>
        <p:spPr>
          <a:xfrm>
            <a:off x="21632" y="4081160"/>
            <a:ext cx="4827366" cy="1804665"/>
          </a:xfrm>
          <a:prstGeom prst="rect">
            <a:avLst/>
          </a:prstGeom>
        </p:spPr>
      </p:pic>
      <p:sp>
        <p:nvSpPr>
          <p:cNvPr id="22" name="Cadre 21"/>
          <p:cNvSpPr/>
          <p:nvPr/>
        </p:nvSpPr>
        <p:spPr>
          <a:xfrm>
            <a:off x="-7762" y="4371187"/>
            <a:ext cx="711256" cy="25276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498764" y="4243538"/>
            <a:ext cx="5153891" cy="273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5"/>
          <a:stretch/>
        </p:blipFill>
        <p:spPr>
          <a:xfrm>
            <a:off x="21632" y="4099089"/>
            <a:ext cx="4827366" cy="1804665"/>
          </a:xfrm>
          <a:prstGeom prst="rect">
            <a:avLst/>
          </a:prstGeom>
        </p:spPr>
      </p:pic>
      <p:sp>
        <p:nvSpPr>
          <p:cNvPr id="18" name="Cadre 17"/>
          <p:cNvSpPr/>
          <p:nvPr/>
        </p:nvSpPr>
        <p:spPr>
          <a:xfrm>
            <a:off x="-7762" y="4389116"/>
            <a:ext cx="711256" cy="25276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91657" y="4240197"/>
            <a:ext cx="5153891" cy="273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33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52736"/>
              </p:ext>
            </p:extLst>
          </p:nvPr>
        </p:nvGraphicFramePr>
        <p:xfrm>
          <a:off x="2660073" y="1620982"/>
          <a:ext cx="9135917" cy="646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la fenêtre de réunion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commentaire sur le calendrier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 clique sur « nouvelle réunion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502850" y="1929323"/>
            <a:ext cx="2479677" cy="562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Outlook nous a ouvert une fenêtre de réunion.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2801871" y="2295056"/>
            <a:ext cx="2905140" cy="1118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34609" y="3992739"/>
            <a:ext cx="3101311" cy="7134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titre d’information, sachez que vous auriez pu ouvrir la même fenêtre en faisant un double-clic sur le jour choisi.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247482" y="4418360"/>
            <a:ext cx="3949859" cy="1708919"/>
            <a:chOff x="107712" y="4433946"/>
            <a:chExt cx="3949859" cy="170891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9" t="5599" r="13712" b="29929"/>
            <a:stretch/>
          </p:blipFill>
          <p:spPr>
            <a:xfrm>
              <a:off x="107712" y="4433946"/>
              <a:ext cx="3949859" cy="1708919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494" y="5483780"/>
              <a:ext cx="1225391" cy="638064"/>
            </a:xfrm>
            <a:prstGeom prst="rect">
              <a:avLst/>
            </a:prstGeom>
          </p:spPr>
        </p:pic>
      </p:grpSp>
      <p:cxnSp>
        <p:nvCxnSpPr>
          <p:cNvPr id="16" name="Connecteur droit 15"/>
          <p:cNvCxnSpPr/>
          <p:nvPr/>
        </p:nvCxnSpPr>
        <p:spPr>
          <a:xfrm flipV="1">
            <a:off x="2844959" y="4219645"/>
            <a:ext cx="3030892" cy="1565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78996" y="2332385"/>
            <a:ext cx="4312152" cy="1408150"/>
            <a:chOff x="78996" y="2332385"/>
            <a:chExt cx="4312152" cy="140815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" b="40471"/>
            <a:stretch/>
          </p:blipFill>
          <p:spPr>
            <a:xfrm>
              <a:off x="78996" y="2332385"/>
              <a:ext cx="4312152" cy="14081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61109" y="3262745"/>
              <a:ext cx="363682" cy="150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076786" y="4689652"/>
            <a:ext cx="2873601" cy="485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d’ailleurs poursuivre avec cet exemple.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56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67954"/>
              </p:ext>
            </p:extLst>
          </p:nvPr>
        </p:nvGraphicFramePr>
        <p:xfrm>
          <a:off x="2660073" y="1620982"/>
          <a:ext cx="9135917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la fenêtre de réunion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Inviter des participants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apprenant clique sur « À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964576" y="2024342"/>
            <a:ext cx="2849388" cy="698075"/>
          </a:xfrm>
          <a:prstGeom prst="wedgeRectCallout">
            <a:avLst>
              <a:gd name="adj1" fmla="val -49277"/>
              <a:gd name="adj2" fmla="val 684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observer que la date de la réunion est inscrite directement avec cette façon de faire…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03975" y="3494729"/>
            <a:ext cx="3120828" cy="633347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Poursuivons ensemble.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bouton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Inviter des participants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»…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4"/>
          <a:stretch/>
        </p:blipFill>
        <p:spPr>
          <a:xfrm>
            <a:off x="78996" y="2446713"/>
            <a:ext cx="4443714" cy="14591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3375" y="2675028"/>
            <a:ext cx="2831568" cy="554186"/>
          </a:xfrm>
          <a:prstGeom prst="wedgeRectCallout">
            <a:avLst>
              <a:gd name="adj1" fmla="val -60465"/>
              <a:gd name="adj2" fmla="val 7562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…mais que la case à cocher « journée entière » est activée. </a:t>
            </a:r>
          </a:p>
        </p:txBody>
      </p:sp>
      <p:sp>
        <p:nvSpPr>
          <p:cNvPr id="13" name="Cadre 12"/>
          <p:cNvSpPr/>
          <p:nvPr/>
        </p:nvSpPr>
        <p:spPr>
          <a:xfrm>
            <a:off x="1718438" y="3346837"/>
            <a:ext cx="728408" cy="19967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2332695" y="3068498"/>
            <a:ext cx="3763305" cy="362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dre 21"/>
          <p:cNvSpPr/>
          <p:nvPr/>
        </p:nvSpPr>
        <p:spPr>
          <a:xfrm>
            <a:off x="487865" y="3335870"/>
            <a:ext cx="711256" cy="30094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721960" y="2542082"/>
            <a:ext cx="4682015" cy="887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dre 17"/>
          <p:cNvSpPr/>
          <p:nvPr/>
        </p:nvSpPr>
        <p:spPr>
          <a:xfrm>
            <a:off x="1688652" y="2651549"/>
            <a:ext cx="446809" cy="4364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1995055" y="2940627"/>
            <a:ext cx="3664809" cy="72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3"/>
          <a:stretch/>
        </p:blipFill>
        <p:spPr>
          <a:xfrm>
            <a:off x="96254" y="4984687"/>
            <a:ext cx="4360282" cy="1125169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 flipV="1">
            <a:off x="2276395" y="5164282"/>
            <a:ext cx="3042249" cy="22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18</a:t>
            </a:fld>
            <a:endParaRPr lang="fr-FR"/>
          </a:p>
        </p:txBody>
      </p:sp>
      <p:sp>
        <p:nvSpPr>
          <p:cNvPr id="23" name="Cadre 22"/>
          <p:cNvSpPr/>
          <p:nvPr/>
        </p:nvSpPr>
        <p:spPr>
          <a:xfrm>
            <a:off x="1720737" y="5282666"/>
            <a:ext cx="726109" cy="1788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309" y="5334024"/>
            <a:ext cx="3821190" cy="5467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également utiliser la combinaison de touches « Ctrl K » pour avoir accès aux contacts.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95559" y="4739246"/>
            <a:ext cx="2604105" cy="647220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« Vérifier les noms » pour ouvrir la fenêtre des contacts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9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10966"/>
              </p:ext>
            </p:extLst>
          </p:nvPr>
        </p:nvGraphicFramePr>
        <p:xfrm>
          <a:off x="2660073" y="1620982"/>
          <a:ext cx="9135917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Ouverture de la fenêtre contacts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dans nom encadré rouge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 est inscrit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obligatoire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254469" y="1889544"/>
            <a:ext cx="2832349" cy="6407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fenêtre des contacts s’est ouverte et vous allez pouvoir sélectionner directement vos participants.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96253" y="2908859"/>
            <a:ext cx="2120283" cy="50444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nom encadré en rouge…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0"/>
          <a:stretch/>
        </p:blipFill>
        <p:spPr>
          <a:xfrm>
            <a:off x="78996" y="2327563"/>
            <a:ext cx="4010571" cy="1342461"/>
          </a:xfrm>
          <a:prstGeom prst="rect">
            <a:avLst/>
          </a:prstGeom>
        </p:spPr>
      </p:pic>
      <p:sp>
        <p:nvSpPr>
          <p:cNvPr id="13" name="Cadre 12"/>
          <p:cNvSpPr/>
          <p:nvPr/>
        </p:nvSpPr>
        <p:spPr>
          <a:xfrm>
            <a:off x="665597" y="3186660"/>
            <a:ext cx="1360759" cy="968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1782337" y="2363477"/>
            <a:ext cx="3718660" cy="63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661437" y="3257259"/>
            <a:ext cx="3980827" cy="69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120663" y="5047548"/>
            <a:ext cx="3044948" cy="1667414"/>
            <a:chOff x="120663" y="5047548"/>
            <a:chExt cx="3044948" cy="166741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8" t="21103" r="9326"/>
            <a:stretch/>
          </p:blipFill>
          <p:spPr>
            <a:xfrm>
              <a:off x="120663" y="5047548"/>
              <a:ext cx="3044948" cy="166741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97527" y="5450120"/>
              <a:ext cx="1444337" cy="597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19</a:t>
            </a:fld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822495" y="3670024"/>
            <a:ext cx="2120283" cy="50444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…puis sur « obligatoire ».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dre 20"/>
          <p:cNvSpPr/>
          <p:nvPr/>
        </p:nvSpPr>
        <p:spPr>
          <a:xfrm>
            <a:off x="171190" y="6179341"/>
            <a:ext cx="726109" cy="1788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1070264" y="4042064"/>
            <a:ext cx="4842163" cy="2137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0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à une invitation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1354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1’ 40’’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8446" y="2486628"/>
            <a:ext cx="280288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gérer une invitation à une réunion,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7674" y="3010680"/>
            <a:ext cx="2716023" cy="646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vérifier vos disponibilités avant de répondre.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050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5387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on a saisi d’autres participants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217847" y="1826682"/>
            <a:ext cx="3271526" cy="7185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avons saisi les autres participants. Notre liste d’invités est maintenant complète.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4943" r="7958" b="36543"/>
          <a:stretch/>
        </p:blipFill>
        <p:spPr>
          <a:xfrm>
            <a:off x="130016" y="2209013"/>
            <a:ext cx="3792682" cy="1476933"/>
          </a:xfrm>
          <a:prstGeom prst="rect">
            <a:avLst/>
          </a:prstGeom>
        </p:spPr>
      </p:pic>
      <p:sp>
        <p:nvSpPr>
          <p:cNvPr id="13" name="Cadre 12"/>
          <p:cNvSpPr/>
          <p:nvPr/>
        </p:nvSpPr>
        <p:spPr>
          <a:xfrm>
            <a:off x="357756" y="2909454"/>
            <a:ext cx="728408" cy="13786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2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8607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11 : De retour dans fenêtre réunion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939048" y="3437502"/>
            <a:ext cx="3446415" cy="6201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de retour dans notre fenêtre de réunion et 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 nous faut continuer à la renseigner.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89465" y="3991934"/>
            <a:ext cx="3221135" cy="4639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renseigner l’objet pour vous.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69071" y="3898704"/>
            <a:ext cx="3950918" cy="1291753"/>
            <a:chOff x="134604" y="5202565"/>
            <a:chExt cx="3950918" cy="129175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3" r="10021" b="42209"/>
            <a:stretch/>
          </p:blipFill>
          <p:spPr>
            <a:xfrm>
              <a:off x="134604" y="5202565"/>
              <a:ext cx="3950918" cy="129175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45573" y="6005945"/>
              <a:ext cx="419352" cy="62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21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578"/>
            <a:ext cx="2576989" cy="168161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855015" y="3306009"/>
            <a:ext cx="379030" cy="160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102458" y="2096793"/>
            <a:ext cx="2441031" cy="517568"/>
          </a:xfrm>
          <a:prstGeom prst="wedgeRectCallout">
            <a:avLst>
              <a:gd name="adj1" fmla="val -39297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« OK » pour valider votre liste d’invités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2130136" y="2441864"/>
            <a:ext cx="3096491" cy="86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35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025764"/>
              </p:ext>
            </p:extLst>
          </p:nvPr>
        </p:nvGraphicFramePr>
        <p:xfrm>
          <a:off x="2660073" y="1620982"/>
          <a:ext cx="9135917" cy="10317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12 : apprenant clique « OK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13 : on revient sur la fenêtre de la réunion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décoche « journée entière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Changer les dates pour harmoniser avec les nouveaux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écrans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134711" y="2075322"/>
            <a:ext cx="4101203" cy="592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ouvenez-vous !  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ous avions sélectionné la date en cliquant directement dans notre calendrier.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25939" y="2634628"/>
            <a:ext cx="4459840" cy="639119"/>
          </a:xfrm>
          <a:prstGeom prst="wedgeRectCallout">
            <a:avLst>
              <a:gd name="adj1" fmla="val -54150"/>
              <a:gd name="adj2" fmla="val 7550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pourquoi, « journée entière » est cochée pour le moment. Pour définir les heures, il nous faut décocher cette case.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9479" y="2795004"/>
            <a:ext cx="5159634" cy="1685437"/>
            <a:chOff x="46893" y="4678076"/>
            <a:chExt cx="5159634" cy="1685437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3" r="10021" b="42209"/>
            <a:stretch/>
          </p:blipFill>
          <p:spPr>
            <a:xfrm>
              <a:off x="46893" y="4678076"/>
              <a:ext cx="5159634" cy="1685437"/>
            </a:xfrm>
            <a:prstGeom prst="rect">
              <a:avLst/>
            </a:prstGeom>
          </p:spPr>
        </p:pic>
        <p:sp>
          <p:nvSpPr>
            <p:cNvPr id="13" name="Cadre 12"/>
            <p:cNvSpPr/>
            <p:nvPr/>
          </p:nvSpPr>
          <p:spPr>
            <a:xfrm>
              <a:off x="2660073" y="6032842"/>
              <a:ext cx="728408" cy="199678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" name="Flèche droite 28"/>
            <p:cNvSpPr/>
            <p:nvPr/>
          </p:nvSpPr>
          <p:spPr>
            <a:xfrm rot="8503358">
              <a:off x="2742904" y="5586725"/>
              <a:ext cx="562745" cy="4846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236640" y="3644892"/>
            <a:ext cx="2581077" cy="5030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le faire pour vous.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825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036119"/>
              </p:ext>
            </p:extLst>
          </p:nvPr>
        </p:nvGraphicFramePr>
        <p:xfrm>
          <a:off x="2660073" y="1620982"/>
          <a:ext cx="9135917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14 : on définit les heures de début et de fin de réunion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15 : on sélectionne 10h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19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Changer les heures pour harmoniser avec les nouveaux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écrans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522448" y="2044826"/>
            <a:ext cx="2800670" cy="562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Définissons les horaires de la réunion.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03461" y="2572659"/>
            <a:ext cx="2831568" cy="554186"/>
          </a:xfrm>
          <a:prstGeom prst="wedgeRectCallout">
            <a:avLst>
              <a:gd name="adj1" fmla="val -60465"/>
              <a:gd name="adj2" fmla="val 7562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Cliquons sur la flèche des heures de début située  à droite du cadre…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0" y="2288915"/>
            <a:ext cx="4339170" cy="1484811"/>
            <a:chOff x="0" y="2288915"/>
            <a:chExt cx="4339170" cy="148481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1" t="26882" r="12292" b="1811"/>
            <a:stretch/>
          </p:blipFill>
          <p:spPr>
            <a:xfrm>
              <a:off x="0" y="2288915"/>
              <a:ext cx="4339170" cy="1484811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584" y="3268858"/>
              <a:ext cx="525531" cy="273645"/>
            </a:xfrm>
            <a:prstGeom prst="rect">
              <a:avLst/>
            </a:prstGeom>
          </p:spPr>
        </p:pic>
      </p:grpSp>
      <p:cxnSp>
        <p:nvCxnSpPr>
          <p:cNvPr id="6" name="Connecteur droit 5"/>
          <p:cNvCxnSpPr/>
          <p:nvPr/>
        </p:nvCxnSpPr>
        <p:spPr>
          <a:xfrm flipV="1">
            <a:off x="1814945" y="2950068"/>
            <a:ext cx="4038809" cy="422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04074" y="4113598"/>
            <a:ext cx="2518234" cy="627874"/>
          </a:xfrm>
          <a:prstGeom prst="wedgeRectCallout">
            <a:avLst>
              <a:gd name="adj1" fmla="val -57557"/>
              <a:gd name="adj2" fmla="val 72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...puis sur 14h dans la liste déroulante qui s’est ouverte.</a:t>
            </a: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169585" y="4450462"/>
            <a:ext cx="3252825" cy="1312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/>
          <p:cNvGrpSpPr/>
          <p:nvPr/>
        </p:nvGrpSpPr>
        <p:grpSpPr>
          <a:xfrm>
            <a:off x="22634" y="4500756"/>
            <a:ext cx="4779818" cy="1943268"/>
            <a:chOff x="22634" y="4500756"/>
            <a:chExt cx="4779818" cy="1943268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0" t="31342" r="13755"/>
            <a:stretch/>
          </p:blipFill>
          <p:spPr>
            <a:xfrm>
              <a:off x="22634" y="4500756"/>
              <a:ext cx="4779818" cy="1943268"/>
            </a:xfrm>
            <a:prstGeom prst="rect">
              <a:avLst/>
            </a:prstGeom>
          </p:spPr>
        </p:pic>
        <p:sp>
          <p:nvSpPr>
            <p:cNvPr id="21" name="Cadre 20"/>
            <p:cNvSpPr/>
            <p:nvPr/>
          </p:nvSpPr>
          <p:spPr>
            <a:xfrm>
              <a:off x="1679881" y="5709384"/>
              <a:ext cx="741201" cy="151089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99057" y="5709384"/>
              <a:ext cx="2003395" cy="7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397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37771"/>
              </p:ext>
            </p:extLst>
          </p:nvPr>
        </p:nvGraphicFramePr>
        <p:xfrm>
          <a:off x="2660073" y="1620982"/>
          <a:ext cx="9135917" cy="746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16 : apprenant clique sur la flèche…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…puis sur 12h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Changer les heures pour harmoniser avec les nouveaux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écrans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990544"/>
            <a:ext cx="3062654" cy="562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répéter la même opération pour l’heure de fin de réunion.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81685" y="2756483"/>
            <a:ext cx="3120828" cy="633347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la flèche à droite du cadre des heures de fin de réunion pour faire apparaître la liste déroulante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6516" y="2302255"/>
            <a:ext cx="3919681" cy="1620414"/>
            <a:chOff x="66516" y="2302255"/>
            <a:chExt cx="3919681" cy="162041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t="7530" r="11087" b="10586"/>
            <a:stretch/>
          </p:blipFill>
          <p:spPr>
            <a:xfrm>
              <a:off x="66516" y="2302255"/>
              <a:ext cx="3919681" cy="156787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66" y="3640119"/>
              <a:ext cx="542633" cy="28255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4927792" y="3860002"/>
            <a:ext cx="2541567" cy="41092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Maintenant sélectionnez 15h en cliquant dessus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71190" y="4275571"/>
            <a:ext cx="2966543" cy="1794321"/>
            <a:chOff x="171190" y="4275571"/>
            <a:chExt cx="2966543" cy="179432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72"/>
            <a:stretch/>
          </p:blipFill>
          <p:spPr>
            <a:xfrm>
              <a:off x="171190" y="4275571"/>
              <a:ext cx="2966543" cy="1794321"/>
            </a:xfrm>
            <a:prstGeom prst="rect">
              <a:avLst/>
            </a:prstGeom>
          </p:spPr>
        </p:pic>
        <p:sp>
          <p:nvSpPr>
            <p:cNvPr id="18" name="Cadre 17"/>
            <p:cNvSpPr/>
            <p:nvPr/>
          </p:nvSpPr>
          <p:spPr>
            <a:xfrm>
              <a:off x="1889477" y="5527964"/>
              <a:ext cx="853723" cy="187036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Connecteur droit 15"/>
          <p:cNvCxnSpPr/>
          <p:nvPr/>
        </p:nvCxnSpPr>
        <p:spPr>
          <a:xfrm flipV="1">
            <a:off x="2504739" y="4165549"/>
            <a:ext cx="2576946" cy="147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1793715" y="3227938"/>
            <a:ext cx="3487630" cy="531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296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1699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17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18 : écran OPIEVOY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Changer les heures pour harmoniser avec les nouveaux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écrans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756819"/>
            <a:ext cx="3405554" cy="562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nous faut maintenant renseigner la salle dans  laquelle nous allons organiser la réunion.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r="10330" b="41172"/>
          <a:stretch/>
        </p:blipFill>
        <p:spPr>
          <a:xfrm>
            <a:off x="30022" y="2107222"/>
            <a:ext cx="4407253" cy="1542812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25</a:t>
            </a:fld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949739" y="2279331"/>
            <a:ext cx="3660861" cy="5054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une méthode simple et pratique.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49739" y="4985731"/>
            <a:ext cx="3324465" cy="717589"/>
          </a:xfrm>
          <a:prstGeom prst="wedgeRectCallout">
            <a:avLst>
              <a:gd name="adj1" fmla="val -53080"/>
              <a:gd name="adj2" fmla="val 712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Cliquons tout d’abord sur « À » et saisissons les trois premières lettres du mot « salle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r="10330" b="41172"/>
          <a:stretch/>
        </p:blipFill>
        <p:spPr>
          <a:xfrm>
            <a:off x="0" y="4764062"/>
            <a:ext cx="4407253" cy="15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5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41931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19 :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20 :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Changer les heures pour harmoniser avec les nouveaux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écrans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8" name="Rectangle 27"/>
          <p:cNvSpPr/>
          <p:nvPr/>
        </p:nvSpPr>
        <p:spPr>
          <a:xfrm>
            <a:off x="5105658" y="3430389"/>
            <a:ext cx="2881379" cy="462882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validez en cliquant sur « OK »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68590" y="4234805"/>
            <a:ext cx="3670165" cy="784004"/>
          </a:xfrm>
          <a:prstGeom prst="wedgeRectCallout">
            <a:avLst>
              <a:gd name="adj1" fmla="val -54150"/>
              <a:gd name="adj2" fmla="val 7550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Cliquons maintenant sur « Assistant planification » pour vérifier les disponibilités de tous les participants et de la salle.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26</a:t>
            </a:fld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789410" y="1923735"/>
            <a:ext cx="3821190" cy="5467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Une boîte de dialogue s’ouvre. Celle-ci va nous permettre de choisir une des salles de la liste.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39507" y="2413107"/>
            <a:ext cx="3207761" cy="5249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salle « Agathe » est déjà sélectionnée.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0022" y="2107222"/>
            <a:ext cx="4407253" cy="2220020"/>
            <a:chOff x="30022" y="2107222"/>
            <a:chExt cx="4407253" cy="2220020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" r="10330" b="41172"/>
            <a:stretch/>
          </p:blipFill>
          <p:spPr>
            <a:xfrm>
              <a:off x="30022" y="2107222"/>
              <a:ext cx="4407253" cy="154281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5" t="27031" r="19853" b="23727"/>
            <a:stretch/>
          </p:blipFill>
          <p:spPr>
            <a:xfrm>
              <a:off x="981206" y="2976424"/>
              <a:ext cx="2202872" cy="1350818"/>
            </a:xfrm>
            <a:prstGeom prst="rect">
              <a:avLst/>
            </a:prstGeom>
          </p:spPr>
        </p:pic>
      </p:grpSp>
      <p:cxnSp>
        <p:nvCxnSpPr>
          <p:cNvPr id="18" name="Connecteur droit 17"/>
          <p:cNvCxnSpPr/>
          <p:nvPr/>
        </p:nvCxnSpPr>
        <p:spPr>
          <a:xfrm flipH="1">
            <a:off x="2836654" y="3750725"/>
            <a:ext cx="2364696" cy="416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444730" y="4078941"/>
            <a:ext cx="410247" cy="1558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r="10330" b="41172"/>
          <a:stretch/>
        </p:blipFill>
        <p:spPr>
          <a:xfrm>
            <a:off x="-2998" y="4585780"/>
            <a:ext cx="4407253" cy="154281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184564" y="4852555"/>
            <a:ext cx="415636" cy="379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 flipH="1">
            <a:off x="1600200" y="4852555"/>
            <a:ext cx="3601150" cy="166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683157" y="5238995"/>
            <a:ext cx="1860644" cy="430557"/>
          </a:xfrm>
          <a:prstGeom prst="wedgeRectCallout">
            <a:avLst>
              <a:gd name="adj1" fmla="val -39297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Allez-y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1600200" y="5185065"/>
            <a:ext cx="4291445" cy="311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83024" y="2932299"/>
            <a:ext cx="2120283" cy="50444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dessus…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dre 28"/>
          <p:cNvSpPr/>
          <p:nvPr/>
        </p:nvSpPr>
        <p:spPr>
          <a:xfrm>
            <a:off x="993478" y="3248875"/>
            <a:ext cx="2045585" cy="136124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36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46324"/>
              </p:ext>
            </p:extLst>
          </p:nvPr>
        </p:nvGraphicFramePr>
        <p:xfrm>
          <a:off x="2660073" y="1620982"/>
          <a:ext cx="9135917" cy="797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21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Assistant Planification »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22 : apprenant clique sur « Envoyer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Changer les heures pour harmoniser avec les nouveaux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écrans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3"/>
          <a:stretch/>
        </p:blipFill>
        <p:spPr>
          <a:xfrm>
            <a:off x="52759" y="2183985"/>
            <a:ext cx="5826044" cy="19917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0889" y="1927920"/>
            <a:ext cx="3405554" cy="578263"/>
          </a:xfrm>
          <a:prstGeom prst="wedgeRectCallout">
            <a:avLst>
              <a:gd name="adj1" fmla="val -39750"/>
              <a:gd name="adj2" fmla="val 7148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Effectivement, nos invités sont tous disponibles comme nous le montre  la plage horaire…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5999" y="5037984"/>
            <a:ext cx="2944091" cy="58349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vous. Il ne vous reste plus qu’à cliquer sur « Envoyer » pour lancer vos 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invitations 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02673" y="3210791"/>
            <a:ext cx="5579918" cy="202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27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2" r="28430" b="73334"/>
          <a:stretch/>
        </p:blipFill>
        <p:spPr>
          <a:xfrm>
            <a:off x="83933" y="3974947"/>
            <a:ext cx="5724585" cy="1398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9" y="2856356"/>
            <a:ext cx="1288472" cy="14700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52393" y="2466916"/>
            <a:ext cx="2829792" cy="507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…y compris la salle « Agathe ».</a:t>
            </a:r>
          </a:p>
        </p:txBody>
      </p:sp>
    </p:spTree>
    <p:extLst>
      <p:ext uri="{BB962C8B-B14F-4D97-AF65-F5344CB8AC3E}">
        <p14:creationId xmlns:p14="http://schemas.microsoft.com/office/powerpoint/2010/main" val="2689872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8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23 : de retour dans le calendrier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24 : retour courrier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205045" y="3428801"/>
            <a:ext cx="3405555" cy="5656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de retour dans le calendrier…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9"/>
          <a:stretch/>
        </p:blipFill>
        <p:spPr>
          <a:xfrm>
            <a:off x="69869" y="2176560"/>
            <a:ext cx="4959309" cy="186456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28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29178" y="5263043"/>
            <a:ext cx="3821190" cy="5467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venez de créer une réunion et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réserver une salle.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3758" y="3919062"/>
            <a:ext cx="3203109" cy="598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dans notre messagerie, nous avons reçu la confirmation de réservation pour la salle de réunion « Agathe ».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9"/>
          <a:stretch/>
        </p:blipFill>
        <p:spPr>
          <a:xfrm>
            <a:off x="171190" y="4657559"/>
            <a:ext cx="4579888" cy="17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74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3173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25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77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une invitation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3317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ouvre sur la boîte mail avec une invitation reçue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double clique sur le mail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990543"/>
            <a:ext cx="3405554" cy="8573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la messagerie Outlook et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ous avons reçu une invitation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une prochaine réunion.</a:t>
            </a: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2150918" y="2384892"/>
            <a:ext cx="2732809" cy="34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33233" y="3446995"/>
            <a:ext cx="2689379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voir comment répondre à cette invitation.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38278" y="4259992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Faites un double clic sur le courrier pour l’ouvrir.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14513" r="58785" b="9438"/>
          <a:stretch/>
        </p:blipFill>
        <p:spPr>
          <a:xfrm>
            <a:off x="102308" y="3315742"/>
            <a:ext cx="2525234" cy="14029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24248" y="2729806"/>
            <a:ext cx="4143308" cy="499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voir qu’il s’agit d’une invitation grâce à cette icône qui s’affiche devant le courrier.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dre 23"/>
          <p:cNvSpPr/>
          <p:nvPr/>
        </p:nvSpPr>
        <p:spPr>
          <a:xfrm>
            <a:off x="973611" y="3827026"/>
            <a:ext cx="446809" cy="46124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1420420" y="3130269"/>
            <a:ext cx="4241210" cy="105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1197016" y="2742364"/>
            <a:ext cx="4856130" cy="195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93"/>
          <a:stretch/>
        </p:blipFill>
        <p:spPr>
          <a:xfrm>
            <a:off x="94150" y="4750107"/>
            <a:ext cx="3423172" cy="12558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Cadre 28"/>
          <p:cNvSpPr/>
          <p:nvPr/>
        </p:nvSpPr>
        <p:spPr>
          <a:xfrm>
            <a:off x="102308" y="5218073"/>
            <a:ext cx="1850029" cy="65101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2185" y="5162878"/>
            <a:ext cx="4143308" cy="499286"/>
          </a:xfrm>
          <a:prstGeom prst="wedgeRectCallout">
            <a:avLst>
              <a:gd name="adj1" fmla="val -46915"/>
              <a:gd name="adj2" fmla="val 957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Remarquez qu’en ouvrant le courrier, les détails de la réunion vont s’afficher : la date, l’heure et le lieu etc…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643451" y="5444251"/>
            <a:ext cx="3240276" cy="9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3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" y="1739469"/>
            <a:ext cx="2559189" cy="14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27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498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85663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Texte exercice en introduction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aura 2 tentatives avant d’être aidé par un encadré rouge (vrai tout au long de l’exercice).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double-cliquer sur « 10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doit cliquer « inviter des participants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729494"/>
              </p:ext>
            </p:extLst>
          </p:nvPr>
        </p:nvGraphicFramePr>
        <p:xfrm>
          <a:off x="3667990" y="5330536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 feedback</a:t>
                      </a:r>
                      <a:r>
                        <a:rPr lang="fr-FR" sz="1200" baseline="0" dirty="0" smtClean="0"/>
                        <a:t> systématique</a:t>
                      </a:r>
                      <a:r>
                        <a:rPr lang="fr-FR" sz="1200" dirty="0" smtClean="0"/>
                        <a:t>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513709" y="1826027"/>
            <a:ext cx="4108273" cy="9668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cet exercice vous allez organiser une réunion, réserver une salle et envoyer vos invitations.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vous guider en vous rappelant les étapes au fur et à mesure.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6172" y="3495902"/>
            <a:ext cx="2993182" cy="655687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 !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Créez une nouvelle réunion pour le 10 du mois qui est entouré en rouge.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75909" y="2759681"/>
            <a:ext cx="3720145" cy="4311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le moment, vous êtes dans votre calendrier.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43" b="28915"/>
          <a:stretch/>
        </p:blipFill>
        <p:spPr>
          <a:xfrm>
            <a:off x="195235" y="2774495"/>
            <a:ext cx="3309504" cy="1804665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213302" y="4708458"/>
            <a:ext cx="3309504" cy="1171222"/>
            <a:chOff x="78996" y="2332385"/>
            <a:chExt cx="3309216" cy="140815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" r="23259" b="40471"/>
            <a:stretch/>
          </p:blipFill>
          <p:spPr>
            <a:xfrm>
              <a:off x="78996" y="2332385"/>
              <a:ext cx="3309216" cy="140815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61109" y="3262745"/>
              <a:ext cx="363682" cy="150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58636" y="4124507"/>
            <a:ext cx="2993182" cy="655687"/>
          </a:xfrm>
          <a:prstGeom prst="wedgeRectCallout">
            <a:avLst>
              <a:gd name="adj1" fmla="val -39395"/>
              <a:gd name="adj2" fmla="val 495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bien, faites ce qu’il faut pour sélectionner vos invités.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187" y="4063214"/>
            <a:ext cx="886697" cy="461640"/>
          </a:xfrm>
          <a:prstGeom prst="rect">
            <a:avLst/>
          </a:prstGeom>
        </p:spPr>
      </p:pic>
      <p:sp>
        <p:nvSpPr>
          <p:cNvPr id="28" name="Cadre 27"/>
          <p:cNvSpPr/>
          <p:nvPr/>
        </p:nvSpPr>
        <p:spPr>
          <a:xfrm>
            <a:off x="1797736" y="4816986"/>
            <a:ext cx="457922" cy="41322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516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51708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puis clique sur encadré rouge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Puis sur « obligatoire »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80822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765149" y="2092455"/>
            <a:ext cx="2942434" cy="513377"/>
          </a:xfrm>
          <a:prstGeom prst="wedgeRectCallout">
            <a:avLst>
              <a:gd name="adj1" fmla="val -39555"/>
              <a:gd name="adj2" fmla="val 50318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 personnes que vous devez inviter sont entourées en rouge.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473351" y="4040409"/>
            <a:ext cx="3003815" cy="812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bien. Nous avons continué pour vous la saisie. Vos participants sont maintenant sélectionnés.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0"/>
          <a:stretch/>
        </p:blipFill>
        <p:spPr>
          <a:xfrm>
            <a:off x="195235" y="2188244"/>
            <a:ext cx="4010571" cy="1342461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175243" y="3872273"/>
            <a:ext cx="3044948" cy="1667414"/>
            <a:chOff x="120663" y="5047548"/>
            <a:chExt cx="3044948" cy="1667414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8" t="21103" r="9326"/>
            <a:stretch/>
          </p:blipFill>
          <p:spPr>
            <a:xfrm>
              <a:off x="120663" y="5047548"/>
              <a:ext cx="3044948" cy="16674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997527" y="5450120"/>
              <a:ext cx="1444337" cy="597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Cadre 28"/>
          <p:cNvSpPr/>
          <p:nvPr/>
        </p:nvSpPr>
        <p:spPr>
          <a:xfrm>
            <a:off x="778980" y="2911628"/>
            <a:ext cx="1674393" cy="1324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178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13559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apprenant clique « OK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49103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414583" y="2039877"/>
            <a:ext cx="1906243" cy="438979"/>
          </a:xfrm>
          <a:prstGeom prst="wedgeRectCallout">
            <a:avLst>
              <a:gd name="adj1" fmla="val -39555"/>
              <a:gd name="adj2" fmla="val 50318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Poursuivez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130376" y="1874277"/>
            <a:ext cx="3098180" cy="2101737"/>
            <a:chOff x="134604" y="2150773"/>
            <a:chExt cx="3896076" cy="2543765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t="5135" r="10145"/>
            <a:stretch/>
          </p:blipFill>
          <p:spPr>
            <a:xfrm>
              <a:off x="134604" y="2150773"/>
              <a:ext cx="3896076" cy="254376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545772" y="3653280"/>
              <a:ext cx="1484907" cy="648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5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88597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5 : apprenant clique sur coche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Apprenant clique flèche heure de début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49463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845115" y="2597429"/>
            <a:ext cx="2896693" cy="707990"/>
          </a:xfrm>
          <a:prstGeom prst="wedgeRectCallout">
            <a:avLst>
              <a:gd name="adj1" fmla="val -39555"/>
              <a:gd name="adj2" fmla="val 50318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Faites ce qu’il faut pour saisir les horaires de la réunion qui aura lieu de 10h à 12h.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827617" y="1948694"/>
            <a:ext cx="2771709" cy="499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journée entière est encore sélectionnée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-91171" y="1990708"/>
            <a:ext cx="5159634" cy="1685437"/>
            <a:chOff x="46893" y="4678076"/>
            <a:chExt cx="5159634" cy="1685437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3" r="10021" b="42209"/>
            <a:stretch/>
          </p:blipFill>
          <p:spPr>
            <a:xfrm>
              <a:off x="46893" y="4678076"/>
              <a:ext cx="5159634" cy="1685437"/>
            </a:xfrm>
            <a:prstGeom prst="rect">
              <a:avLst/>
            </a:prstGeom>
          </p:spPr>
        </p:pic>
        <p:sp>
          <p:nvSpPr>
            <p:cNvPr id="21" name="Cadre 20"/>
            <p:cNvSpPr/>
            <p:nvPr/>
          </p:nvSpPr>
          <p:spPr>
            <a:xfrm>
              <a:off x="2660073" y="6032842"/>
              <a:ext cx="728408" cy="199678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Flèche droite 23"/>
            <p:cNvSpPr/>
            <p:nvPr/>
          </p:nvSpPr>
          <p:spPr>
            <a:xfrm rot="8503358">
              <a:off x="2742904" y="5586725"/>
              <a:ext cx="562745" cy="4846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-184689" y="4292638"/>
            <a:ext cx="3852679" cy="1305651"/>
            <a:chOff x="0" y="2288915"/>
            <a:chExt cx="4339170" cy="1484811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1" t="26882" r="12292" b="1811"/>
            <a:stretch/>
          </p:blipFill>
          <p:spPr>
            <a:xfrm>
              <a:off x="0" y="2288915"/>
              <a:ext cx="4339170" cy="1484811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584" y="3268858"/>
              <a:ext cx="525531" cy="273645"/>
            </a:xfrm>
            <a:prstGeom prst="rect">
              <a:avLst/>
            </a:prstGeom>
          </p:spPr>
        </p:pic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71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26643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10.00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flèche heures de fin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50925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327391" y="1909924"/>
            <a:ext cx="4358909" cy="1711421"/>
            <a:chOff x="22634" y="4500756"/>
            <a:chExt cx="4779818" cy="1943268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0" t="31342" r="13755"/>
            <a:stretch/>
          </p:blipFill>
          <p:spPr>
            <a:xfrm>
              <a:off x="22634" y="4500756"/>
              <a:ext cx="4779818" cy="1943268"/>
            </a:xfrm>
            <a:prstGeom prst="rect">
              <a:avLst/>
            </a:prstGeom>
          </p:spPr>
        </p:pic>
        <p:sp>
          <p:nvSpPr>
            <p:cNvPr id="21" name="Cadre 20"/>
            <p:cNvSpPr/>
            <p:nvPr/>
          </p:nvSpPr>
          <p:spPr>
            <a:xfrm>
              <a:off x="1679881" y="5709384"/>
              <a:ext cx="741201" cy="151089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99057" y="5709384"/>
              <a:ext cx="2003395" cy="7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16825" y="4112456"/>
            <a:ext cx="3919681" cy="1620414"/>
            <a:chOff x="66516" y="2302255"/>
            <a:chExt cx="3919681" cy="1620414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t="7530" r="11087" b="10586"/>
            <a:stretch/>
          </p:blipFill>
          <p:spPr>
            <a:xfrm>
              <a:off x="66516" y="2302255"/>
              <a:ext cx="3919681" cy="1567872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66" y="3640119"/>
              <a:ext cx="542633" cy="282550"/>
            </a:xfrm>
            <a:prstGeom prst="rect">
              <a:avLst/>
            </a:prstGeom>
          </p:spPr>
        </p:pic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71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7593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12.00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9424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827617" y="1840057"/>
            <a:ext cx="2879965" cy="6079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Très bien. Il ne vous reste plus qu’à trouver une salle de réunion.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14464" y="1668194"/>
            <a:ext cx="2966543" cy="1794321"/>
            <a:chOff x="171190" y="4275571"/>
            <a:chExt cx="2966543" cy="179432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72"/>
            <a:stretch/>
          </p:blipFill>
          <p:spPr>
            <a:xfrm>
              <a:off x="171190" y="4275571"/>
              <a:ext cx="2966543" cy="1794321"/>
            </a:xfrm>
            <a:prstGeom prst="rect">
              <a:avLst/>
            </a:prstGeom>
          </p:spPr>
        </p:pic>
        <p:sp>
          <p:nvSpPr>
            <p:cNvPr id="21" name="Cadre 20"/>
            <p:cNvSpPr/>
            <p:nvPr/>
          </p:nvSpPr>
          <p:spPr>
            <a:xfrm>
              <a:off x="1889477" y="5527964"/>
              <a:ext cx="853723" cy="187036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983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47711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7 : apprenant clique « À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saisie « sal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la sélection encadré rouge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OK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98062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37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r="10330" b="41172"/>
          <a:stretch/>
        </p:blipFill>
        <p:spPr>
          <a:xfrm>
            <a:off x="0" y="2014097"/>
            <a:ext cx="4407253" cy="1542812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1" y="3743159"/>
            <a:ext cx="3584863" cy="2268901"/>
            <a:chOff x="30022" y="2107222"/>
            <a:chExt cx="4407253" cy="222002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" r="10330" b="41172"/>
            <a:stretch/>
          </p:blipFill>
          <p:spPr>
            <a:xfrm>
              <a:off x="30022" y="2107222"/>
              <a:ext cx="4407253" cy="1542812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5" t="27031" r="19853" b="23727"/>
            <a:stretch/>
          </p:blipFill>
          <p:spPr>
            <a:xfrm>
              <a:off x="981206" y="2976424"/>
              <a:ext cx="2202872" cy="1350818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5693680" y="2014097"/>
            <a:ext cx="2286538" cy="50444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Faites ce qu’il faut pour trouver une salle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89871" y="2518543"/>
            <a:ext cx="2120283" cy="504446"/>
          </a:xfrm>
          <a:prstGeom prst="wedgeRectCallout">
            <a:avLst>
              <a:gd name="adj1" fmla="val -38986"/>
              <a:gd name="adj2" fmla="val 47756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Elle sera entourée en rouge pour vous guider.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22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7656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8 : apprenant clique assistant planification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écran planning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98062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38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r="10330" b="41172"/>
          <a:stretch/>
        </p:blipFill>
        <p:spPr>
          <a:xfrm>
            <a:off x="0" y="2001134"/>
            <a:ext cx="4407253" cy="15428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3"/>
          <a:stretch/>
        </p:blipFill>
        <p:spPr>
          <a:xfrm>
            <a:off x="0" y="3892468"/>
            <a:ext cx="5826044" cy="19917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0" y="1942600"/>
            <a:ext cx="2798618" cy="613564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Vérifiez maintenant les disponibilités de la salle et des participants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01691" y="3741594"/>
            <a:ext cx="2692928" cy="6079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Très bien. Tout le monde est disponible ainsi que la salle.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51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07791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9 : apprenant clique « envoyer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OK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apprenant clique « courrier »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98062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39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3"/>
          <a:stretch/>
        </p:blipFill>
        <p:spPr>
          <a:xfrm>
            <a:off x="28863" y="2033693"/>
            <a:ext cx="5826044" cy="19917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85071" y="3382678"/>
            <a:ext cx="4128655" cy="6427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bien. Vous êtes revenu dans votre calendrier. 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faut vérifier si la salle a bien été réservée pour vous.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3226" y="1781470"/>
            <a:ext cx="2120283" cy="50444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Tout étant prêt, effectuez la dernière étape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6571" y="4386168"/>
            <a:ext cx="3611419" cy="2004240"/>
            <a:chOff x="56571" y="4196775"/>
            <a:chExt cx="4959309" cy="2411843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7526"/>
            <a:stretch/>
          </p:blipFill>
          <p:spPr>
            <a:xfrm>
              <a:off x="56571" y="4196775"/>
              <a:ext cx="4959309" cy="241184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18878" y="6034680"/>
              <a:ext cx="1753514" cy="573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29115" y="4191667"/>
            <a:ext cx="2120283" cy="504446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Retournez dans votre boîte 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réception !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dre 17"/>
          <p:cNvSpPr/>
          <p:nvPr/>
        </p:nvSpPr>
        <p:spPr>
          <a:xfrm>
            <a:off x="56571" y="6007518"/>
            <a:ext cx="726109" cy="17886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0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une invitation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4486"/>
              </p:ext>
            </p:extLst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47009"/>
                <a:gridCol w="4312227"/>
                <a:gridCol w="904009"/>
                <a:gridCol w="1787236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1184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calendrier (aidé si besoin)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1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On referme le calendrier.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5629621" y="3615414"/>
            <a:ext cx="3364685" cy="971199"/>
          </a:xfrm>
          <a:prstGeom prst="wedgeRectCallout">
            <a:avLst>
              <a:gd name="adj1" fmla="val -46768"/>
              <a:gd name="adj2" fmla="val 7340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Observez que cette réunion a été pré-positionnée dans notre calendrier, mais qu’elle est précédée d’une bande hachurée car nous ne l’avons pas encore acceptée.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99149" y="1918324"/>
            <a:ext cx="3111006" cy="618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Avant de répondre à cette invitation, nous allons vérifier nos propres disponibilités.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83728" y="2653218"/>
            <a:ext cx="2296390" cy="625015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Ouvrez votre calendrier en cliquant sur le bouton qui correspond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46250" y="4819880"/>
            <a:ext cx="3548056" cy="499286"/>
          </a:xfrm>
          <a:prstGeom prst="wedgeRectCallout">
            <a:avLst>
              <a:gd name="adj1" fmla="val -47191"/>
              <a:gd name="adj2" fmla="val 895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Notre disponibilité étant vérifiée,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ous pouvons refermer le calendrier.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339" r="46155" b="41195"/>
          <a:stretch/>
        </p:blipFill>
        <p:spPr>
          <a:xfrm>
            <a:off x="41563" y="2219998"/>
            <a:ext cx="3065318" cy="18116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996" y="3011687"/>
            <a:ext cx="31168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4503" y="2665346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1949749" y="2692860"/>
            <a:ext cx="3100233" cy="210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dre 25"/>
          <p:cNvSpPr/>
          <p:nvPr/>
        </p:nvSpPr>
        <p:spPr>
          <a:xfrm>
            <a:off x="1796465" y="2469996"/>
            <a:ext cx="446809" cy="43641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13653" r="2099" b="33016"/>
          <a:stretch/>
        </p:blipFill>
        <p:spPr>
          <a:xfrm>
            <a:off x="95405" y="4121516"/>
            <a:ext cx="4712538" cy="1727628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flipH="1">
            <a:off x="1132609" y="4212149"/>
            <a:ext cx="4738256" cy="1253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722163" y="4347590"/>
            <a:ext cx="2163917" cy="1308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605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Exercice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3667990" y="1049481"/>
          <a:ext cx="8128000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/>
                <a:gridCol w="3008621"/>
                <a:gridCol w="1055379"/>
                <a:gridCol w="2032000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40609"/>
              </p:ext>
            </p:extLst>
          </p:nvPr>
        </p:nvGraphicFramePr>
        <p:xfrm>
          <a:off x="3667990" y="1620982"/>
          <a:ext cx="8128000" cy="3491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017983"/>
                <a:gridCol w="1046017"/>
                <a:gridCol w="2032000"/>
              </a:tblGrid>
              <a:tr h="349134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11 : courrier de confirmation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 principal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5235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98062"/>
              </p:ext>
            </p:extLst>
          </p:nvPr>
        </p:nvGraphicFramePr>
        <p:xfrm>
          <a:off x="3667990" y="5330536"/>
          <a:ext cx="8128000" cy="1059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5219"/>
                <a:gridCol w="2317173"/>
                <a:gridCol w="2400300"/>
                <a:gridCol w="1145308"/>
              </a:tblGrid>
              <a:tr h="1059872"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Feedback bonne réponse :</a:t>
                      </a:r>
                    </a:p>
                    <a:p>
                      <a:endParaRPr lang="fr-FR" sz="1200" b="0" dirty="0" smtClean="0"/>
                    </a:p>
                    <a:p>
                      <a:r>
                        <a:rPr lang="fr-FR" sz="1200" b="0" dirty="0" smtClean="0"/>
                        <a:t>OK ou variations similaires plus validation</a:t>
                      </a:r>
                      <a:r>
                        <a:rPr lang="fr-FR" sz="1200" b="0" baseline="0" dirty="0" smtClean="0"/>
                        <a:t> de fin d’exercice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Feedback mauvaise réponse :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Sans, mais aide si 2 tentatives échouées – on montre par un cadre rouge où agir.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Scoring</a:t>
                      </a:r>
                      <a:r>
                        <a:rPr lang="fr-FR" sz="1200" dirty="0" smtClean="0"/>
                        <a:t> : sans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950519" y="2772540"/>
            <a:ext cx="1821873" cy="18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40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9"/>
          <a:stretch/>
        </p:blipFill>
        <p:spPr>
          <a:xfrm>
            <a:off x="98453" y="2111506"/>
            <a:ext cx="4579888" cy="17558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10844" y="3340361"/>
            <a:ext cx="2609801" cy="6079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Bravo, vous avez terminé avec succès cet exercice d’application.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56286" y="1955334"/>
            <a:ext cx="3038332" cy="663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Effectivement, nous avons une confirmation écrite pour la réservation.</a:t>
            </a:r>
          </a:p>
        </p:txBody>
      </p:sp>
    </p:spTree>
    <p:extLst>
      <p:ext uri="{BB962C8B-B14F-4D97-AF65-F5344CB8AC3E}">
        <p14:creationId xmlns:p14="http://schemas.microsoft.com/office/powerpoint/2010/main" val="2159059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/>
              <a:t>Créer une réunion et réserver une salle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24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3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une invitation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95781"/>
              </p:ext>
            </p:extLst>
          </p:nvPr>
        </p:nvGraphicFramePr>
        <p:xfrm>
          <a:off x="2660073" y="1620982"/>
          <a:ext cx="9135917" cy="713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de l’invitation, cadre rouges sur les possibilités hormis accepter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bouton « accepter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On regarde les options  « Accepter » une à une rapidement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Envoyer la réponse maintenant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4751310" y="1864746"/>
            <a:ext cx="2854835" cy="624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Avant de répondre, voyons les possibilités qui s’offrent à nous.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43005" y="2412677"/>
            <a:ext cx="3418003" cy="812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Outlook nous propose de refuser, d’accepter provisoirement ou de faire une proposition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d’horaires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 ceux-ci ne nous conviennent pas.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30381" y="3363097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bouton  « Accepter »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51310" y="4071330"/>
            <a:ext cx="3021090" cy="564339"/>
          </a:xfrm>
          <a:prstGeom prst="wedgeRectCallout">
            <a:avLst>
              <a:gd name="adj1" fmla="val -58953"/>
              <a:gd name="adj2" fmla="val 3336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voyons que le bouton « Accepter » nous propose...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7" b="70297"/>
          <a:stretch/>
        </p:blipFill>
        <p:spPr>
          <a:xfrm>
            <a:off x="64609" y="2521081"/>
            <a:ext cx="3087215" cy="997527"/>
          </a:xfrm>
          <a:prstGeom prst="rect">
            <a:avLst/>
          </a:prstGeom>
        </p:spPr>
      </p:pic>
      <p:sp>
        <p:nvSpPr>
          <p:cNvPr id="22" name="Cadre 21"/>
          <p:cNvSpPr/>
          <p:nvPr/>
        </p:nvSpPr>
        <p:spPr>
          <a:xfrm>
            <a:off x="468892" y="3127245"/>
            <a:ext cx="611764" cy="24980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007918" y="2753591"/>
            <a:ext cx="4436918" cy="472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987136" y="3036975"/>
            <a:ext cx="4488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1505210" y="3127245"/>
            <a:ext cx="4303308" cy="9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dre 33"/>
          <p:cNvSpPr/>
          <p:nvPr/>
        </p:nvSpPr>
        <p:spPr>
          <a:xfrm>
            <a:off x="451705" y="2763750"/>
            <a:ext cx="691297" cy="318694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987136" y="2834311"/>
            <a:ext cx="4488873" cy="77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" y="4029645"/>
            <a:ext cx="2535913" cy="227409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227245" y="4570254"/>
            <a:ext cx="3220564" cy="624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…de modifier la réponse avant l’envoi si nous voulons introduire des changements...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06173" y="5153710"/>
            <a:ext cx="2854835" cy="624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…ou si tout nous convient, d’envoyer la réponse maintenant.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51310" y="6173285"/>
            <a:ext cx="2306492" cy="438221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 c’est notre cas, cliquez sur cette dernière option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Cadre 38"/>
          <p:cNvSpPr/>
          <p:nvPr/>
        </p:nvSpPr>
        <p:spPr>
          <a:xfrm>
            <a:off x="838200" y="4748644"/>
            <a:ext cx="1416627" cy="28013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2109355" y="4894118"/>
            <a:ext cx="2815936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94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une invitation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297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Ecran de retour dans la boîte aux lettres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Calendrier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montre le changement dans le calendrier après l’envoi de la réponse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1418813"/>
            <a:ext cx="1543043" cy="31947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51310" y="1833574"/>
            <a:ext cx="2626235" cy="624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de retour dans la boîte aux lettres.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24147" y="2391890"/>
            <a:ext cx="2480762" cy="624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vérifions ce qui s’est passé dans notre calendrier.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0870" y="3228780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bouton  « Calendrier » </a:t>
            </a:r>
            <a:r>
              <a:rPr lang="fr-FR" sz="105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dre 15"/>
          <p:cNvSpPr/>
          <p:nvPr/>
        </p:nvSpPr>
        <p:spPr>
          <a:xfrm>
            <a:off x="171190" y="3746348"/>
            <a:ext cx="1193735" cy="31130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111827" y="3387436"/>
            <a:ext cx="4197928" cy="550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24373" b="26428"/>
          <a:stretch/>
        </p:blipFill>
        <p:spPr>
          <a:xfrm>
            <a:off x="171190" y="4655126"/>
            <a:ext cx="2971800" cy="18703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9" t="44464" r="44732" b="33725"/>
          <a:stretch/>
        </p:blipFill>
        <p:spPr>
          <a:xfrm>
            <a:off x="3381029" y="5868277"/>
            <a:ext cx="1226128" cy="60267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65156" y="4651475"/>
            <a:ext cx="3690292" cy="665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voyons maintenant que la réunion est bien confirmée. Le calendrier s’est mis à jour et la bande hachurée a disparu.</a:t>
            </a:r>
          </a:p>
        </p:txBody>
      </p:sp>
      <p:sp>
        <p:nvSpPr>
          <p:cNvPr id="22" name="Cadre 21"/>
          <p:cNvSpPr/>
          <p:nvPr/>
        </p:nvSpPr>
        <p:spPr>
          <a:xfrm>
            <a:off x="1929241" y="5889474"/>
            <a:ext cx="446809" cy="58147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2171701" y="4779818"/>
            <a:ext cx="2871530" cy="136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3751118" y="5213746"/>
            <a:ext cx="1530152" cy="929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36445" y="5595050"/>
            <a:ext cx="840115" cy="3117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4233" y="5569527"/>
            <a:ext cx="840115" cy="3117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00613" y="5508464"/>
            <a:ext cx="2854835" cy="484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Merci d’avoir suivi cette leçon sur comment répondre à une invitation.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05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Répondre </a:t>
            </a:r>
            <a:r>
              <a:rPr lang="fr-FR" sz="1800" dirty="0"/>
              <a:t>à une invitation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7286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44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76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</a:t>
            </a:r>
            <a:r>
              <a:rPr lang="fr-FR" sz="1800" dirty="0" smtClean="0"/>
              <a:t>le</a:t>
            </a:r>
            <a:r>
              <a:rPr lang="fr-FR" sz="1800" dirty="0" smtClean="0"/>
              <a:t> </a:t>
            </a:r>
            <a:r>
              <a:rPr lang="fr-FR" sz="1800" dirty="0" smtClean="0"/>
              <a:t>calendrier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060522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1’ 00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3561418" cy="853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faire découvrir le calendrier (agenda) d’Outlook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2010.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0B4-4858-432B-89F9-AE19CD0F9C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8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3358</Words>
  <Application>Microsoft Office PowerPoint</Application>
  <PresentationFormat>Grand écran</PresentationFormat>
  <Paragraphs>1522</Paragraphs>
  <Slides>41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Verdana</vt:lpstr>
      <vt:lpstr>Thème Office</vt:lpstr>
      <vt:lpstr>Projet OPIEVOY Migration didacticiel Storyboard v2</vt:lpstr>
      <vt:lpstr>Module : Répondre à une invitation</vt:lpstr>
      <vt:lpstr>Module : Répondre à une invitation</vt:lpstr>
      <vt:lpstr>Module : Répondre à une invitation</vt:lpstr>
      <vt:lpstr>Module : Répondre à une invitation</vt:lpstr>
      <vt:lpstr>Module : Répondre à une invitation</vt:lpstr>
      <vt:lpstr>Module : Répondre à une invitation</vt:lpstr>
      <vt:lpstr>Présentation PowerPoint</vt:lpstr>
      <vt:lpstr>Module : Découvrir le calendrier</vt:lpstr>
      <vt:lpstr>Module : Découvrir le calendrier</vt:lpstr>
      <vt:lpstr>Module : Découvrir le calendrier</vt:lpstr>
      <vt:lpstr>Module : Découvrir le calendrier</vt:lpstr>
      <vt:lpstr>Module : Découvrir le calendrier</vt:lpstr>
      <vt:lpstr>Présentation PowerPoint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Module : Créer une réunion et réserver une salle</vt:lpstr>
      <vt:lpstr>Présentation PowerPoint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Exercice – Créer une réunion et réserver une salle</vt:lpstr>
      <vt:lpstr>Module : Créer une réunion et réserver une salle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Formation4</dc:creator>
  <cp:lastModifiedBy>Formation4</cp:lastModifiedBy>
  <cp:revision>107</cp:revision>
  <cp:lastPrinted>2015-12-18T14:23:39Z</cp:lastPrinted>
  <dcterms:created xsi:type="dcterms:W3CDTF">2015-12-04T06:34:17Z</dcterms:created>
  <dcterms:modified xsi:type="dcterms:W3CDTF">2015-12-21T13:57:23Z</dcterms:modified>
</cp:coreProperties>
</file>