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4" r:id="rId11"/>
    <p:sldId id="265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8" r:id="rId30"/>
    <p:sldId id="287" r:id="rId31"/>
    <p:sldId id="275" r:id="rId32"/>
    <p:sldId id="291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8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mation4" initials="F" lastIdx="1" clrIdx="0">
    <p:extLst>
      <p:ext uri="{19B8F6BF-5375-455C-9EA6-DF929625EA0E}">
        <p15:presenceInfo xmlns:p15="http://schemas.microsoft.com/office/powerpoint/2012/main" userId="Formation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2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1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8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EE30-16A0-40D6-B178-53E5ABC25D16}" type="datetimeFigureOut">
              <a:rPr lang="fr-FR" smtClean="0"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Instant-Learning  </a:t>
            </a:r>
            <a:r>
              <a:rPr lang="fr-FR" dirty="0" err="1" smtClean="0"/>
              <a:t>Storyboard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Projet OPIEVOY Migration didacticiel</a:t>
            </a:r>
          </a:p>
          <a:p>
            <a:pPr algn="l"/>
            <a:endParaRPr lang="fr-FR" sz="1400" dirty="0" smtClean="0"/>
          </a:p>
          <a:p>
            <a:pPr algn="l"/>
            <a:r>
              <a:rPr lang="fr-FR" sz="1400" dirty="0" smtClean="0"/>
              <a:t>Chef de projet IL : P. MORIN</a:t>
            </a:r>
          </a:p>
          <a:p>
            <a:pPr algn="l"/>
            <a:r>
              <a:rPr lang="fr-FR" sz="1400" dirty="0" smtClean="0"/>
              <a:t>Chef de projet client </a:t>
            </a:r>
            <a:r>
              <a:rPr lang="fr-FR" sz="1400" dirty="0" smtClean="0"/>
              <a:t>: Brigitte LECHAPELIER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1726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05636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messagerie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clique dans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le calendrier affichage semaine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3"/>
            <a:ext cx="3405554" cy="794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 Outlook et nous souhaitons aller dans notre « agenda », qui s’appelle « Calendrier » dans Outlook.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62970" y="3114315"/>
            <a:ext cx="2382260" cy="555230"/>
          </a:xfrm>
          <a:prstGeom prst="wedgeRectCallout">
            <a:avLst>
              <a:gd name="adj1" fmla="val -65323"/>
              <a:gd name="adj2" fmla="val 306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dans « Calendrier » dans notre volet outils.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6865" y="4881759"/>
            <a:ext cx="2190062" cy="60464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l’afficher dans le format « jour », cliquez sur  le bouton « Jour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4046" y="3987339"/>
            <a:ext cx="3686108" cy="499286"/>
          </a:xfrm>
          <a:prstGeom prst="wedgeRectCallout">
            <a:avLst>
              <a:gd name="adj1" fmla="val -47197"/>
              <a:gd name="adj2" fmla="val 791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maintenant dans notre calendrier qui est affiché dans le format « semaine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806"/>
            <a:ext cx="2617634" cy="1915312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-24914" y="3042286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81891" y="3114315"/>
            <a:ext cx="4946073" cy="36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0" y="4036020"/>
            <a:ext cx="3254335" cy="1663680"/>
            <a:chOff x="0" y="4036020"/>
            <a:chExt cx="3254335" cy="166368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6020"/>
              <a:ext cx="3254335" cy="1663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66209" y="5162879"/>
              <a:ext cx="1219720" cy="434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Cadre 18"/>
          <p:cNvSpPr/>
          <p:nvPr/>
        </p:nvSpPr>
        <p:spPr>
          <a:xfrm>
            <a:off x="838200" y="4080669"/>
            <a:ext cx="330569" cy="40595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007918" y="4291445"/>
            <a:ext cx="4592782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3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2366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on arrive dans l’affichage « jour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rdv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Rdv s’ouvre, on montre les composantes, zoom ou similaire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78216" y="2028894"/>
            <a:ext cx="3548211" cy="1784570"/>
            <a:chOff x="75908" y="2055697"/>
            <a:chExt cx="3734411" cy="195124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8" y="2055697"/>
              <a:ext cx="3734411" cy="19512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40327" y="3356264"/>
              <a:ext cx="16002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51310" y="1990543"/>
            <a:ext cx="3405554" cy="596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dans l’affichage « Jour » qui nous permet d’avoir une vision plus détaillée.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5182" y="2753592"/>
            <a:ext cx="3405554" cy="794221"/>
          </a:xfrm>
          <a:prstGeom prst="wedgeRectCallout">
            <a:avLst>
              <a:gd name="adj1" fmla="val -64770"/>
              <a:gd name="adj2" fmla="val -369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la même manière, vous pourrez choisir un affichage « mois » selon vos besoin en cliquant dans le bouton correspondant.</a:t>
            </a:r>
          </a:p>
        </p:txBody>
      </p:sp>
      <p:sp>
        <p:nvSpPr>
          <p:cNvPr id="17" name="Cadre 16"/>
          <p:cNvSpPr/>
          <p:nvPr/>
        </p:nvSpPr>
        <p:spPr>
          <a:xfrm>
            <a:off x="1428827" y="2233028"/>
            <a:ext cx="597530" cy="16625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891145" y="2337955"/>
            <a:ext cx="3314700" cy="991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2536" y="4640974"/>
            <a:ext cx="3405554" cy="794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 vous pouvez le voir, nous avons les détails : expéditeur, obligatoire ou facultatif, objet, emplacement, date et heure.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6864" y="3682827"/>
            <a:ext cx="2719999" cy="62939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rendez-vous entouré en rouge pour que nous le regardions de plus près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1057116" y="2843109"/>
            <a:ext cx="1697760" cy="30428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451612" y="2995248"/>
            <a:ext cx="3252997" cy="123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647871" y="5278582"/>
            <a:ext cx="4056738" cy="33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-160402" y="4702066"/>
            <a:ext cx="5326080" cy="1827739"/>
            <a:chOff x="-160402" y="4702066"/>
            <a:chExt cx="5326080" cy="182773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9"/>
            <a:stretch/>
          </p:blipFill>
          <p:spPr>
            <a:xfrm>
              <a:off x="122544" y="4702066"/>
              <a:ext cx="5043134" cy="182773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402" y="5038084"/>
              <a:ext cx="2404247" cy="125189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039892" y="6232708"/>
              <a:ext cx="211647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7903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0955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apprenant clique dans l’aperçu du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on affiche le créneau horaire de la réunion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5260464" y="2106559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permet d’avoir une visibilité directement sur notre agenda.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9774" y="4310095"/>
            <a:ext cx="2241874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 alors le créneau horaire de la réunion.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0711" y="5136044"/>
            <a:ext cx="2076471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étant vu, revenons dans notre calendrier.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9"/>
          <a:stretch/>
        </p:blipFill>
        <p:spPr>
          <a:xfrm>
            <a:off x="68216" y="4366130"/>
            <a:ext cx="5032354" cy="208339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68216" y="2084935"/>
            <a:ext cx="5043134" cy="1827739"/>
            <a:chOff x="122544" y="4702066"/>
            <a:chExt cx="5043134" cy="182773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9"/>
            <a:stretch/>
          </p:blipFill>
          <p:spPr>
            <a:xfrm>
              <a:off x="122544" y="4702066"/>
              <a:ext cx="5043134" cy="18277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039892" y="6232708"/>
              <a:ext cx="211647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74397" y="3145857"/>
            <a:ext cx="286946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chevron de la zone d’aperçu du calendrier entourée en rouge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dre 20"/>
          <p:cNvSpPr/>
          <p:nvPr/>
        </p:nvSpPr>
        <p:spPr>
          <a:xfrm>
            <a:off x="78996" y="3429000"/>
            <a:ext cx="5021574" cy="18657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 rot="8503358">
            <a:off x="4947473" y="3056584"/>
            <a:ext cx="562745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5203544" y="3298900"/>
            <a:ext cx="81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4239491" y="3522288"/>
            <a:ext cx="1856509" cy="9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3065318" y="4686300"/>
            <a:ext cx="2534519" cy="15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7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1483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:apprenant clique droit dans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apprenant clique dans « Partager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apprenant clique dans « Partager le calendrier »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est parfois utile de partager son calendrier avec d’autres personnes.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8724" y="2486628"/>
            <a:ext cx="261260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vous montrer une façon de faire très simple.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0936" y="3221496"/>
            <a:ext cx="2874528" cy="688830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un clic droit sur « Calendrier » situé sous « mes calendriers »…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976745" y="3408218"/>
            <a:ext cx="4634346" cy="31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4"/>
          <a:stretch/>
        </p:blipFill>
        <p:spPr>
          <a:xfrm>
            <a:off x="87915" y="4181176"/>
            <a:ext cx="2470254" cy="23131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99494" y="4268969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Partager », dans le menu contextuel,…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dre 17"/>
          <p:cNvSpPr/>
          <p:nvPr/>
        </p:nvSpPr>
        <p:spPr>
          <a:xfrm>
            <a:off x="699321" y="5791412"/>
            <a:ext cx="665604" cy="24891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8996" y="2220055"/>
            <a:ext cx="4694865" cy="2400313"/>
            <a:chOff x="78996" y="2220055"/>
            <a:chExt cx="4694865" cy="240031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2220055"/>
              <a:ext cx="4694865" cy="24003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0718" y="2660073"/>
              <a:ext cx="1579418" cy="644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5416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5241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apprenant clique dans « Partager le calendrier 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:S’affiche message de partage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4857551" y="4287497"/>
            <a:ext cx="3070714" cy="7299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 alors un message destiné à celle ou à celui avec qui vous voulez partager votre calendrier…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3703" y="4969504"/>
            <a:ext cx="2716023" cy="646919"/>
          </a:xfrm>
          <a:prstGeom prst="wedgeRectCallout">
            <a:avLst>
              <a:gd name="adj1" fmla="val -67890"/>
              <a:gd name="adj2" fmla="val 223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pour lequel vous pourrez choisir certaines options en cliquant sur cette liste déroulante.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1604" y="2202400"/>
            <a:ext cx="246928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enfin dans « Partager le calendrier » dans le sous-menu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660073" y="2337956"/>
            <a:ext cx="2535382" cy="147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79437" y="2202400"/>
            <a:ext cx="3301418" cy="2110885"/>
            <a:chOff x="79437" y="2202400"/>
            <a:chExt cx="3301418" cy="211088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956" b="20868"/>
            <a:stretch/>
          </p:blipFill>
          <p:spPr>
            <a:xfrm>
              <a:off x="79437" y="2202400"/>
              <a:ext cx="3301418" cy="2110885"/>
            </a:xfrm>
            <a:prstGeom prst="rect">
              <a:avLst/>
            </a:prstGeom>
          </p:spPr>
        </p:pic>
        <p:sp>
          <p:nvSpPr>
            <p:cNvPr id="15" name="Cadre 14"/>
            <p:cNvSpPr/>
            <p:nvPr/>
          </p:nvSpPr>
          <p:spPr>
            <a:xfrm>
              <a:off x="1660889" y="3668590"/>
              <a:ext cx="1113483" cy="249382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57987" y="2829497"/>
              <a:ext cx="1422868" cy="581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0" y="4704687"/>
            <a:ext cx="3779705" cy="2047010"/>
            <a:chOff x="0" y="4704687"/>
            <a:chExt cx="3779705" cy="204701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" t="4795" r="29150" b="22763"/>
            <a:stretch/>
          </p:blipFill>
          <p:spPr>
            <a:xfrm>
              <a:off x="0" y="4704687"/>
              <a:ext cx="3779705" cy="204701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184325" y="5831544"/>
              <a:ext cx="1595379" cy="79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Cadre 21"/>
            <p:cNvSpPr/>
            <p:nvPr/>
          </p:nvSpPr>
          <p:spPr>
            <a:xfrm>
              <a:off x="659670" y="5779475"/>
              <a:ext cx="1001219" cy="278425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Connecteur droit 24"/>
          <p:cNvCxnSpPr/>
          <p:nvPr/>
        </p:nvCxnSpPr>
        <p:spPr>
          <a:xfrm flipH="1">
            <a:off x="1505210" y="5507182"/>
            <a:ext cx="4615035" cy="37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0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7082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saisie adresse, objet et texte mail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envoyer »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boîte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de dialogue de confirmation. Apprenant clique sur 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14: retour calendrier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5125381" y="1962575"/>
            <a:ext cx="3821192" cy="816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saisir pour vous l’adresse du destinataire, l’objet et le texte du message qui a pour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objectif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prévenir notre interlocuteur de ce partage.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3554" y="4375107"/>
            <a:ext cx="3076480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demande confirmation du partage avec la personne concernée.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2091224"/>
            <a:ext cx="4288662" cy="22239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290" y="2945824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vous reste plus qu’à cliquer sur  « Envoyer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78997" y="2264795"/>
            <a:ext cx="398986" cy="36410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53291" y="2504209"/>
            <a:ext cx="5112327" cy="696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93" y="2414366"/>
            <a:ext cx="2404247" cy="1875627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flipV="1">
            <a:off x="1631373" y="2628900"/>
            <a:ext cx="3834245" cy="9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35591" y="4988971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d’accord.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OK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78996" y="4130364"/>
            <a:ext cx="2362468" cy="1277624"/>
            <a:chOff x="78996" y="4414684"/>
            <a:chExt cx="2532468" cy="94656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45" r="23334" b="19301"/>
            <a:stretch/>
          </p:blipFill>
          <p:spPr>
            <a:xfrm>
              <a:off x="78996" y="4414684"/>
              <a:ext cx="2532468" cy="946567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687658" y="4976290"/>
              <a:ext cx="394984" cy="290946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Connecteur droit 22"/>
          <p:cNvCxnSpPr/>
          <p:nvPr/>
        </p:nvCxnSpPr>
        <p:spPr>
          <a:xfrm>
            <a:off x="1802144" y="5152598"/>
            <a:ext cx="4293856" cy="20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104310" y="5471196"/>
            <a:ext cx="2337154" cy="1219564"/>
            <a:chOff x="0" y="4036020"/>
            <a:chExt cx="3254335" cy="166368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6020"/>
              <a:ext cx="3254335" cy="1663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266209" y="5162879"/>
              <a:ext cx="1219720" cy="434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85075" y="5664510"/>
            <a:ext cx="2561498" cy="6349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de déléguer votre calendrier en lecture seule.</a:t>
            </a:r>
          </a:p>
        </p:txBody>
      </p:sp>
    </p:spTree>
    <p:extLst>
      <p:ext uri="{BB962C8B-B14F-4D97-AF65-F5344CB8AC3E}">
        <p14:creationId xmlns:p14="http://schemas.microsoft.com/office/powerpoint/2010/main" val="176589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/>
              <a:t>et partager son calendrier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1671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1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une réunion et réserver une salle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3487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80288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créer une réunion et réserver une salle,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708" y="2989477"/>
            <a:ext cx="2823809" cy="576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vérifier les disponibilités et inviter les participants.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6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90460"/>
              </p:ext>
            </p:extLst>
          </p:nvPr>
        </p:nvGraphicFramePr>
        <p:xfrm>
          <a:off x="2660073" y="1620982"/>
          <a:ext cx="9135917" cy="729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messagerie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clique dans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le calendrier affichage mois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 clique sur « nouvelle réunion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4"/>
            <a:ext cx="34055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Allons directement dans le calendrier.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00997" y="3870127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voulons créer une nouvelle réunion. </a:t>
            </a:r>
          </a:p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vous de cliquer sur le bouton</a:t>
            </a:r>
          </a:p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Nouvelle réunion  »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b="21701"/>
          <a:stretch/>
        </p:blipFill>
        <p:spPr>
          <a:xfrm>
            <a:off x="0" y="1835806"/>
            <a:ext cx="2617634" cy="1499676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-24914" y="3042286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81891" y="2203090"/>
            <a:ext cx="4384964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5"/>
          <a:stretch/>
        </p:blipFill>
        <p:spPr>
          <a:xfrm>
            <a:off x="21632" y="4081160"/>
            <a:ext cx="4827366" cy="1804665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-7762" y="4371187"/>
            <a:ext cx="711256" cy="25276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98764" y="4243538"/>
            <a:ext cx="5153891" cy="27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5"/>
          <a:stretch/>
        </p:blipFill>
        <p:spPr>
          <a:xfrm>
            <a:off x="21632" y="4099089"/>
            <a:ext cx="4827366" cy="1804665"/>
          </a:xfrm>
          <a:prstGeom prst="rect">
            <a:avLst/>
          </a:prstGeom>
        </p:spPr>
      </p:pic>
      <p:sp>
        <p:nvSpPr>
          <p:cNvPr id="18" name="Cadre 17"/>
          <p:cNvSpPr/>
          <p:nvPr/>
        </p:nvSpPr>
        <p:spPr>
          <a:xfrm>
            <a:off x="-7762" y="4389116"/>
            <a:ext cx="711256" cy="25276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8764" y="4261467"/>
            <a:ext cx="5153891" cy="27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3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à une invitation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1674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80288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gérer une invitation à une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réunion,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7674" y="3010680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vérifier vos disponibilités avant de répondre.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5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52736"/>
              </p:ext>
            </p:extLst>
          </p:nvPr>
        </p:nvGraphicFramePr>
        <p:xfrm>
          <a:off x="2660073" y="1620982"/>
          <a:ext cx="9135917" cy="646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fenêtre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commentaire sur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 clique sur « nouvelle réunion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502850" y="1929323"/>
            <a:ext cx="2479677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a ouvert une fenêtre de réunion.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801871" y="2295056"/>
            <a:ext cx="2905140" cy="1118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34609" y="3992739"/>
            <a:ext cx="3101311" cy="713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titre d’information, sachez que vous auriez pu ouvrir la même fenêtre en faisant un double-clic sur le jour choisi.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247482" y="4418360"/>
            <a:ext cx="3949859" cy="1708919"/>
            <a:chOff x="107712" y="4433946"/>
            <a:chExt cx="3949859" cy="170891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9" t="5599" r="13712" b="29929"/>
            <a:stretch/>
          </p:blipFill>
          <p:spPr>
            <a:xfrm>
              <a:off x="107712" y="4433946"/>
              <a:ext cx="3949859" cy="170891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494" y="5483780"/>
              <a:ext cx="1225391" cy="638064"/>
            </a:xfrm>
            <a:prstGeom prst="rect">
              <a:avLst/>
            </a:prstGeom>
          </p:spPr>
        </p:pic>
      </p:grpSp>
      <p:cxnSp>
        <p:nvCxnSpPr>
          <p:cNvPr id="16" name="Connecteur droit 15"/>
          <p:cNvCxnSpPr/>
          <p:nvPr/>
        </p:nvCxnSpPr>
        <p:spPr>
          <a:xfrm flipV="1">
            <a:off x="2844959" y="4219645"/>
            <a:ext cx="3030892" cy="15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78996" y="2332385"/>
            <a:ext cx="4312152" cy="1408150"/>
            <a:chOff x="78996" y="2332385"/>
            <a:chExt cx="4312152" cy="14081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b="40471"/>
            <a:stretch/>
          </p:blipFill>
          <p:spPr>
            <a:xfrm>
              <a:off x="78996" y="2332385"/>
              <a:ext cx="4312152" cy="14081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61109" y="3262745"/>
              <a:ext cx="363682" cy="150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76786" y="4689652"/>
            <a:ext cx="2873601" cy="485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d’ailleurs poursuivre avec cet exemple.</a:t>
            </a:r>
          </a:p>
        </p:txBody>
      </p:sp>
    </p:spTree>
    <p:extLst>
      <p:ext uri="{BB962C8B-B14F-4D97-AF65-F5344CB8AC3E}">
        <p14:creationId xmlns:p14="http://schemas.microsoft.com/office/powerpoint/2010/main" val="240356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67954"/>
              </p:ext>
            </p:extLst>
          </p:nvPr>
        </p:nvGraphicFramePr>
        <p:xfrm>
          <a:off x="2660073" y="1620982"/>
          <a:ext cx="9135917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fenêtre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Inviter des participants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apprenant clique sur « À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964576" y="2024342"/>
            <a:ext cx="2849388" cy="698075"/>
          </a:xfrm>
          <a:prstGeom prst="wedgeRectCallout">
            <a:avLst>
              <a:gd name="adj1" fmla="val -49277"/>
              <a:gd name="adj2" fmla="val 684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observer que la date de la réunion est inscrite directement avec cette façon de faire…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03975" y="3494729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Poursuivons ensemble.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Inviter des participants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»…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>
          <a:xfrm>
            <a:off x="78996" y="2446713"/>
            <a:ext cx="4443714" cy="1459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3375" y="2675028"/>
            <a:ext cx="2831568" cy="554186"/>
          </a:xfrm>
          <a:prstGeom prst="wedgeRectCallout">
            <a:avLst>
              <a:gd name="adj1" fmla="val -60465"/>
              <a:gd name="adj2" fmla="val 7562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…mais que la case à cocher « journée entière » est activée. </a:t>
            </a:r>
          </a:p>
        </p:txBody>
      </p:sp>
      <p:sp>
        <p:nvSpPr>
          <p:cNvPr id="13" name="Cadre 12"/>
          <p:cNvSpPr/>
          <p:nvPr/>
        </p:nvSpPr>
        <p:spPr>
          <a:xfrm>
            <a:off x="1718438" y="3346837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332695" y="3068498"/>
            <a:ext cx="3763305" cy="362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dre 21"/>
          <p:cNvSpPr/>
          <p:nvPr/>
        </p:nvSpPr>
        <p:spPr>
          <a:xfrm>
            <a:off x="487865" y="3335870"/>
            <a:ext cx="711256" cy="30094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21960" y="2542082"/>
            <a:ext cx="4682015" cy="88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/>
          <p:cNvSpPr/>
          <p:nvPr/>
        </p:nvSpPr>
        <p:spPr>
          <a:xfrm>
            <a:off x="1688652" y="2651549"/>
            <a:ext cx="446809" cy="4364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995055" y="2940627"/>
            <a:ext cx="3664809" cy="72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3"/>
          <a:stretch/>
        </p:blipFill>
        <p:spPr>
          <a:xfrm>
            <a:off x="96254" y="4828822"/>
            <a:ext cx="4078414" cy="10524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95559" y="4739246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À » pour ouvrir la fenêtre des contacts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703494" y="5164282"/>
            <a:ext cx="4615150" cy="41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90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266"/>
              </p:ext>
            </p:extLst>
          </p:nvPr>
        </p:nvGraphicFramePr>
        <p:xfrm>
          <a:off x="2660073" y="1620982"/>
          <a:ext cx="9135917" cy="646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Ouverture de la fenêtre contacts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fait un double-clic dans nom encadré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 est inscrit directement dans « présence obligatoire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54469" y="1889544"/>
            <a:ext cx="2832349" cy="6407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fenêtre des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contacts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s’est ouverte et vous allez pouvoir sélectionner directement vos participants.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96253" y="2908859"/>
            <a:ext cx="2585821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un double-clic sur le nom encadré en rouge!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>
          <a:xfrm>
            <a:off x="78996" y="2327563"/>
            <a:ext cx="4010571" cy="1342461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665597" y="3186660"/>
            <a:ext cx="1360759" cy="96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782337" y="2363477"/>
            <a:ext cx="3718660" cy="63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61437" y="3257259"/>
            <a:ext cx="3980827" cy="69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2492" y="4738255"/>
            <a:ext cx="3518835" cy="711865"/>
          </a:xfrm>
          <a:prstGeom prst="wedgeRectCallout">
            <a:avLst>
              <a:gd name="adj1" fmla="val -60465"/>
              <a:gd name="adj2" fmla="val 7562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 vous pouvez le constater, un double-clic inscrit directement le participant dans la rubrique présence « obligatoire ».</a:t>
            </a: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838200" y="5320145"/>
            <a:ext cx="4274127" cy="91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120663" y="5047548"/>
            <a:ext cx="3044948" cy="1667414"/>
            <a:chOff x="120663" y="5047548"/>
            <a:chExt cx="3044948" cy="166741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8" t="21103" r="9326"/>
            <a:stretch/>
          </p:blipFill>
          <p:spPr>
            <a:xfrm>
              <a:off x="120663" y="5047548"/>
              <a:ext cx="3044948" cy="16674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7527" y="5450120"/>
              <a:ext cx="1444337" cy="59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2020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2633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on a saisi d’autres participants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nom encadré en rouge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apprenant clique sur facultatif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17847" y="1826682"/>
            <a:ext cx="2783154" cy="7185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saisi d’autres participants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voudrions ajouter un invité à titre facultatif.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68371" y="2770884"/>
            <a:ext cx="2946812" cy="48393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nom encadré en rouge pour le sélectionner…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4943" r="7958" b="36543"/>
          <a:stretch/>
        </p:blipFill>
        <p:spPr>
          <a:xfrm>
            <a:off x="130016" y="2209013"/>
            <a:ext cx="3792682" cy="1476933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357756" y="2909454"/>
            <a:ext cx="728408" cy="13786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914400" y="2863639"/>
            <a:ext cx="4977245" cy="11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826076" y="4835848"/>
            <a:ext cx="4342388" cy="148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85297" y="4423713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Facultatif »,…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51683" y="4530693"/>
            <a:ext cx="3271108" cy="2170501"/>
            <a:chOff x="151683" y="4530693"/>
            <a:chExt cx="3271108" cy="217050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4" t="4041" r="11690"/>
            <a:stretch/>
          </p:blipFill>
          <p:spPr>
            <a:xfrm>
              <a:off x="151683" y="4530693"/>
              <a:ext cx="3271108" cy="2170501"/>
            </a:xfrm>
            <a:prstGeom prst="rect">
              <a:avLst/>
            </a:prstGeom>
          </p:spPr>
        </p:pic>
        <p:sp>
          <p:nvSpPr>
            <p:cNvPr id="22" name="Cadre 21"/>
            <p:cNvSpPr/>
            <p:nvPr/>
          </p:nvSpPr>
          <p:spPr>
            <a:xfrm>
              <a:off x="328161" y="6232708"/>
              <a:ext cx="711256" cy="189321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200" y="5361709"/>
              <a:ext cx="1666009" cy="59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912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24772"/>
              </p:ext>
            </p:extLst>
          </p:nvPr>
        </p:nvGraphicFramePr>
        <p:xfrm>
          <a:off x="2660073" y="1620982"/>
          <a:ext cx="9135917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dans boîte de dialogue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De retour dans fenêtre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105302" y="4856431"/>
            <a:ext cx="3446415" cy="620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notre fenêtre de réunion et 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nous faut continuer à la renseigner.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70016" y="2003668"/>
            <a:ext cx="2510394" cy="417090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sur « OK » pour valider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122913" y="2173742"/>
            <a:ext cx="1843213" cy="2362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80670" y="5410863"/>
            <a:ext cx="3221135" cy="463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renseigner l’objet pour vous.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34604" y="5202565"/>
            <a:ext cx="3950918" cy="1291753"/>
            <a:chOff x="134604" y="5202565"/>
            <a:chExt cx="3950918" cy="129175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134604" y="5202565"/>
              <a:ext cx="3950918" cy="129175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45573" y="6005945"/>
              <a:ext cx="419352" cy="62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34604" y="2150773"/>
            <a:ext cx="3896076" cy="2543765"/>
            <a:chOff x="134604" y="2150773"/>
            <a:chExt cx="3896076" cy="254376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t="5135" r="10145"/>
            <a:stretch/>
          </p:blipFill>
          <p:spPr>
            <a:xfrm>
              <a:off x="134604" y="2150773"/>
              <a:ext cx="3896076" cy="254376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545772" y="3653280"/>
              <a:ext cx="1484907" cy="648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435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3372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apprenant clique sur « Salles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affichage de la boîte de dialogue « salles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fait un double-clic sur entourée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A cet endroit, il faudra valider quelle est la procédure adoptée par l’OPIEVOY – nous avons parlé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d’une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validation pour la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disponibilité de la salle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– et ajuster le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storyboard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en fonction avec des slides supplémentaires.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4"/>
            <a:ext cx="34055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faut maintenant renseigner la salle dans  laquelle nous allons organiser la réunion.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42092" y="2810631"/>
            <a:ext cx="2541567" cy="41092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 « Salles »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30022" y="2107222"/>
            <a:ext cx="4407253" cy="154281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3708579" y="3075890"/>
            <a:ext cx="1497267" cy="249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38226" y="4338443"/>
            <a:ext cx="3546638" cy="2265514"/>
            <a:chOff x="38226" y="4057650"/>
            <a:chExt cx="3948546" cy="251513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8" t="6975" r="8420"/>
            <a:stretch/>
          </p:blipFill>
          <p:spPr>
            <a:xfrm>
              <a:off x="38226" y="4057650"/>
              <a:ext cx="3948546" cy="251513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59595" y="5195455"/>
              <a:ext cx="1667969" cy="816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51310" y="3992883"/>
            <a:ext cx="3821190" cy="546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boîte de dialogue s’ouvre. Celle-ci va nous permettre de sélectionner une des salles de la liste.</a:t>
            </a:r>
          </a:p>
        </p:txBody>
      </p:sp>
      <p:sp>
        <p:nvSpPr>
          <p:cNvPr id="13" name="Cadre 12"/>
          <p:cNvSpPr/>
          <p:nvPr/>
        </p:nvSpPr>
        <p:spPr>
          <a:xfrm>
            <a:off x="304391" y="4875079"/>
            <a:ext cx="3207736" cy="12364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9747" y="4676467"/>
            <a:ext cx="2541567" cy="52966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un double-clic sur celle qui est entourée en rouge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785396" y="4947676"/>
            <a:ext cx="2420450" cy="17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0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39856"/>
              </p:ext>
            </p:extLst>
          </p:nvPr>
        </p:nvGraphicFramePr>
        <p:xfrm>
          <a:off x="2660073" y="1620982"/>
          <a:ext cx="9135917" cy="981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 apprenant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clique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17 : on revient sur la fenêtre de la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décoche « journée entière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899981" y="3834937"/>
            <a:ext cx="4101203" cy="760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revenus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fenêtre de la réunion. Mais souvenez-vous que nous avions sélectionné la date en cliquant directement dans notre calendrier.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66591" y="1905572"/>
            <a:ext cx="2881379" cy="46288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validez en cliquant sur « OK »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8996" y="2101933"/>
            <a:ext cx="3294592" cy="2181444"/>
            <a:chOff x="61672" y="2033051"/>
            <a:chExt cx="4042064" cy="270455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4" t="3519" r="9907"/>
            <a:stretch/>
          </p:blipFill>
          <p:spPr>
            <a:xfrm>
              <a:off x="61672" y="2033051"/>
              <a:ext cx="4042064" cy="27045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026357" y="3248447"/>
              <a:ext cx="1558507" cy="679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" name="Connecteur droit 5"/>
          <p:cNvCxnSpPr/>
          <p:nvPr/>
        </p:nvCxnSpPr>
        <p:spPr>
          <a:xfrm flipV="1">
            <a:off x="2646751" y="2250764"/>
            <a:ext cx="2299322" cy="189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08951" y="4510560"/>
            <a:ext cx="4459840" cy="639119"/>
          </a:xfrm>
          <a:prstGeom prst="wedgeRectCallout">
            <a:avLst>
              <a:gd name="adj1" fmla="val -54150"/>
              <a:gd name="adj2" fmla="val 7550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pourquoi, « journée entière » est cochée pour le moment. Pour définir les heures, il nous faut décocher cette case.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830794" y="4984938"/>
            <a:ext cx="2946551" cy="114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46893" y="4678076"/>
            <a:ext cx="5159634" cy="1685437"/>
            <a:chOff x="46893" y="4678076"/>
            <a:chExt cx="5159634" cy="1685437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46893" y="4678076"/>
              <a:ext cx="5159634" cy="1685437"/>
            </a:xfrm>
            <a:prstGeom prst="rect">
              <a:avLst/>
            </a:prstGeom>
          </p:spPr>
        </p:pic>
        <p:sp>
          <p:nvSpPr>
            <p:cNvPr id="13" name="Cadre 12"/>
            <p:cNvSpPr/>
            <p:nvPr/>
          </p:nvSpPr>
          <p:spPr>
            <a:xfrm>
              <a:off x="2660073" y="6032842"/>
              <a:ext cx="728408" cy="19967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Flèche droite 28"/>
            <p:cNvSpPr/>
            <p:nvPr/>
          </p:nvSpPr>
          <p:spPr>
            <a:xfrm rot="8503358">
              <a:off x="2742904" y="5586725"/>
              <a:ext cx="562745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060775" y="5083580"/>
            <a:ext cx="2581077" cy="503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le faire pour vous.</a:t>
            </a:r>
          </a:p>
        </p:txBody>
      </p:sp>
    </p:spTree>
    <p:extLst>
      <p:ext uri="{BB962C8B-B14F-4D97-AF65-F5344CB8AC3E}">
        <p14:creationId xmlns:p14="http://schemas.microsoft.com/office/powerpoint/2010/main" val="302383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06175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18 : on définit les heures de début et de fin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 on sélectionne 10h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959128" y="1820902"/>
            <a:ext cx="3208126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prochaine étape est de définir les heures de début et de fin de réunion.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3461" y="2572659"/>
            <a:ext cx="2831568" cy="554186"/>
          </a:xfrm>
          <a:prstGeom prst="wedgeRectCallout">
            <a:avLst>
              <a:gd name="adj1" fmla="val -60465"/>
              <a:gd name="adj2" fmla="val 7562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sur la flèche des heures de début située  à droite du cadre…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2288915"/>
            <a:ext cx="4339170" cy="1484811"/>
            <a:chOff x="0" y="2288915"/>
            <a:chExt cx="4339170" cy="14848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26882" r="12292" b="1811"/>
            <a:stretch/>
          </p:blipFill>
          <p:spPr>
            <a:xfrm>
              <a:off x="0" y="2288915"/>
              <a:ext cx="4339170" cy="148481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584" y="3268858"/>
              <a:ext cx="525531" cy="273645"/>
            </a:xfrm>
            <a:prstGeom prst="rect">
              <a:avLst/>
            </a:prstGeom>
          </p:spPr>
        </p:pic>
      </p:grpSp>
      <p:cxnSp>
        <p:nvCxnSpPr>
          <p:cNvPr id="6" name="Connecteur droit 5"/>
          <p:cNvCxnSpPr/>
          <p:nvPr/>
        </p:nvCxnSpPr>
        <p:spPr>
          <a:xfrm flipV="1">
            <a:off x="1814945" y="2950068"/>
            <a:ext cx="4038809" cy="42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04074" y="4113598"/>
            <a:ext cx="2518234" cy="627874"/>
          </a:xfrm>
          <a:prstGeom prst="wedgeRectCallout">
            <a:avLst>
              <a:gd name="adj1" fmla="val -57557"/>
              <a:gd name="adj2" fmla="val 72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...puis sur 10h dans la liste déroulante qui s’est ouverte.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169585" y="4450462"/>
            <a:ext cx="3252825" cy="131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22634" y="4500756"/>
            <a:ext cx="4779818" cy="1943268"/>
            <a:chOff x="22634" y="4500756"/>
            <a:chExt cx="4779818" cy="194326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0" t="31342" r="13755"/>
            <a:stretch/>
          </p:blipFill>
          <p:spPr>
            <a:xfrm>
              <a:off x="22634" y="4500756"/>
              <a:ext cx="4779818" cy="1943268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679881" y="5709384"/>
              <a:ext cx="741201" cy="151089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99057" y="5709384"/>
              <a:ext cx="2003395" cy="7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0397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30479"/>
              </p:ext>
            </p:extLst>
          </p:nvPr>
        </p:nvGraphicFramePr>
        <p:xfrm>
          <a:off x="2660073" y="1620982"/>
          <a:ext cx="9135917" cy="746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20 : apprenant clique sur la flèche…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…puis sur 12h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4"/>
            <a:ext cx="30626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répéter la même opération pour l’heure de fin de réunion.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81685" y="2756483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la flèche à droite du cadre des heures de fin de réunion pour faire apparaître la liste déroulante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6516" y="2302255"/>
            <a:ext cx="3919681" cy="1620414"/>
            <a:chOff x="66516" y="2302255"/>
            <a:chExt cx="3919681" cy="162041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t="7530" r="11087" b="10586"/>
            <a:stretch/>
          </p:blipFill>
          <p:spPr>
            <a:xfrm>
              <a:off x="66516" y="2302255"/>
              <a:ext cx="3919681" cy="156787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66" y="3640119"/>
              <a:ext cx="542633" cy="28255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927792" y="3860002"/>
            <a:ext cx="2541567" cy="41092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Maintenant sélectionnez 12h en cliquant dessus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1190" y="4275571"/>
            <a:ext cx="2966543" cy="1794321"/>
            <a:chOff x="171190" y="4275571"/>
            <a:chExt cx="2966543" cy="179432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2"/>
            <a:stretch/>
          </p:blipFill>
          <p:spPr>
            <a:xfrm>
              <a:off x="171190" y="4275571"/>
              <a:ext cx="2966543" cy="1794321"/>
            </a:xfrm>
            <a:prstGeom prst="rect">
              <a:avLst/>
            </a:prstGeom>
          </p:spPr>
        </p:pic>
        <p:sp>
          <p:nvSpPr>
            <p:cNvPr id="18" name="Cadre 17"/>
            <p:cNvSpPr/>
            <p:nvPr/>
          </p:nvSpPr>
          <p:spPr>
            <a:xfrm>
              <a:off x="1889477" y="5527964"/>
              <a:ext cx="853723" cy="187036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2504739" y="4165549"/>
            <a:ext cx="2576946" cy="147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793715" y="3227938"/>
            <a:ext cx="3487630" cy="531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87729" y="4685536"/>
            <a:ext cx="3014784" cy="6812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prochaine opération consiste à vérifier les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disponibilités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 participants si leur calendrier est visible .</a:t>
            </a:r>
          </a:p>
        </p:txBody>
      </p:sp>
    </p:spTree>
    <p:extLst>
      <p:ext uri="{BB962C8B-B14F-4D97-AF65-F5344CB8AC3E}">
        <p14:creationId xmlns:p14="http://schemas.microsoft.com/office/powerpoint/2010/main" val="318229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7415"/>
              </p:ext>
            </p:extLst>
          </p:nvPr>
        </p:nvGraphicFramePr>
        <p:xfrm>
          <a:off x="2660073" y="1620982"/>
          <a:ext cx="9135917" cy="629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Assistant Planification »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22 : apprenant clique sur « Envoyer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462097" y="1892960"/>
            <a:ext cx="3484475" cy="621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 faire, nous allons cliquer sur le bouton « Assistant Planification » situé sur le ruban.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50162" y="2970441"/>
            <a:ext cx="1595994" cy="36936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10565" b="52660"/>
          <a:stretch/>
        </p:blipFill>
        <p:spPr>
          <a:xfrm>
            <a:off x="78996" y="2312385"/>
            <a:ext cx="5221643" cy="137356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1899226" y="2689264"/>
            <a:ext cx="4196774" cy="516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dre 21"/>
          <p:cNvSpPr/>
          <p:nvPr/>
        </p:nvSpPr>
        <p:spPr>
          <a:xfrm>
            <a:off x="1505210" y="2487095"/>
            <a:ext cx="505340" cy="4833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93180" y="4151147"/>
            <a:ext cx="5826044" cy="19917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9915" y="4341959"/>
            <a:ext cx="3405554" cy="578263"/>
          </a:xfrm>
          <a:prstGeom prst="wedgeRectCallout">
            <a:avLst>
              <a:gd name="adj1" fmla="val -71787"/>
              <a:gd name="adj2" fmla="val 535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Effectivement, nos invités sont tous disponibles comme nous le montre  la plage horaire.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4440880"/>
            <a:ext cx="1570456" cy="17918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5999" y="5037984"/>
            <a:ext cx="2944091" cy="58349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vous. Il ne vous reste plus qu’à cliquer sur « Envoyer » pour lancer vos invitations.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7591" y="5126562"/>
            <a:ext cx="5912427" cy="316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5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331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ouvre sur la boîte mail avec une invitation reçue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double clique sur le mail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2" y="1508656"/>
            <a:ext cx="2140526" cy="17446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1310" y="1990543"/>
            <a:ext cx="3405554" cy="8573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 Outlook et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avons reçu une invitation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une prochaine réunion.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150918" y="2384892"/>
            <a:ext cx="2732809" cy="34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33233" y="344699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voir comment répondre à cette invitation.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38278" y="4259992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un double clic sur le courrier pour l’ouvrir.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14513" r="58785" b="9438"/>
          <a:stretch/>
        </p:blipFill>
        <p:spPr>
          <a:xfrm>
            <a:off x="102308" y="3315742"/>
            <a:ext cx="2525234" cy="14029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24248" y="2729806"/>
            <a:ext cx="4143308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voir qu’il s’agit d’une invitation grâce à cette icône qui s’affiche devant le courrier.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973611" y="3827026"/>
            <a:ext cx="446809" cy="46124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1420420" y="3130269"/>
            <a:ext cx="4241210" cy="105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1197016" y="2742364"/>
            <a:ext cx="4856130" cy="195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3"/>
          <a:stretch/>
        </p:blipFill>
        <p:spPr>
          <a:xfrm>
            <a:off x="94150" y="4750107"/>
            <a:ext cx="3423172" cy="12558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adre 28"/>
          <p:cNvSpPr/>
          <p:nvPr/>
        </p:nvSpPr>
        <p:spPr>
          <a:xfrm>
            <a:off x="102308" y="5218073"/>
            <a:ext cx="1850029" cy="65101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2185" y="5162878"/>
            <a:ext cx="4143308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Remarquez qu’en ouvrant le courrier, les détails de la réunion vont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s’afficher :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date, l’heure et le lieu etc…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643451" y="5444251"/>
            <a:ext cx="3240276" cy="9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2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5535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23 : de retour dans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16269" y="1990543"/>
            <a:ext cx="3405555" cy="1058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le calendrier. </a:t>
            </a:r>
          </a:p>
          <a:p>
            <a:pPr algn="ctr"/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de créer une réunion et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réserver une salle.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9"/>
          <a:stretch/>
        </p:blipFill>
        <p:spPr>
          <a:xfrm>
            <a:off x="69869" y="2176560"/>
            <a:ext cx="4959309" cy="18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6590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24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46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85663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 en introduction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 par un encadré rouge (vrai tout au long de l’exercice).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double-cliquer sur « 10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« inviter des participants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29494"/>
              </p:ext>
            </p:extLst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13709" y="1826027"/>
            <a:ext cx="4108273" cy="966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cet exercice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allez organiser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réunion,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réserver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salle et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envoyer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vos invitations.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vous guider en vous rappelant les étapes au fur et à mesure.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6172" y="3495902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Créez une nouvelle réunion pour le 10 du mois qui est entouré en rouge.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5909" y="2759681"/>
            <a:ext cx="3720145" cy="4311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moment, vous êtes dans votre calendrier.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3" b="28915"/>
          <a:stretch/>
        </p:blipFill>
        <p:spPr>
          <a:xfrm>
            <a:off x="195235" y="2774495"/>
            <a:ext cx="3309504" cy="1804665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213302" y="4708458"/>
            <a:ext cx="3309504" cy="1171222"/>
            <a:chOff x="78996" y="2332385"/>
            <a:chExt cx="3309216" cy="140815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23259" b="40471"/>
            <a:stretch/>
          </p:blipFill>
          <p:spPr>
            <a:xfrm>
              <a:off x="78996" y="2332385"/>
              <a:ext cx="3309216" cy="14081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1109" y="3262745"/>
              <a:ext cx="363682" cy="150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58636" y="4124507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faites ce qu’il faut pour sélectionner vos invités.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87" y="4063214"/>
            <a:ext cx="886697" cy="461640"/>
          </a:xfrm>
          <a:prstGeom prst="rect">
            <a:avLst/>
          </a:prstGeom>
        </p:spPr>
      </p:pic>
      <p:sp>
        <p:nvSpPr>
          <p:cNvPr id="28" name="Cadre 27"/>
          <p:cNvSpPr/>
          <p:nvPr/>
        </p:nvSpPr>
        <p:spPr>
          <a:xfrm>
            <a:off x="1797736" y="4816986"/>
            <a:ext cx="457922" cy="4132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16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10910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3 : apprenant clique sur « À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Puis double clique sur encadré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082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765148" y="2092455"/>
            <a:ext cx="3354565" cy="513377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personnes que vous devez inviter impérativement sont entourées en rouge.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73351" y="4040409"/>
            <a:ext cx="3003815" cy="812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Nous avons continué pour vous la saisie. Vos participants sont maintenant sélectionnés.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3"/>
          <a:stretch/>
        </p:blipFill>
        <p:spPr>
          <a:xfrm>
            <a:off x="155354" y="2107297"/>
            <a:ext cx="4078414" cy="105243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>
          <a:xfrm>
            <a:off x="143956" y="3550629"/>
            <a:ext cx="4010571" cy="1342461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155354" y="4792046"/>
            <a:ext cx="3044948" cy="1667414"/>
            <a:chOff x="120663" y="5047548"/>
            <a:chExt cx="3044948" cy="1667414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8" t="21103" r="9326"/>
            <a:stretch/>
          </p:blipFill>
          <p:spPr>
            <a:xfrm>
              <a:off x="120663" y="5047548"/>
              <a:ext cx="3044948" cy="16674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97527" y="5450120"/>
              <a:ext cx="1444337" cy="59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Cadre 28"/>
          <p:cNvSpPr/>
          <p:nvPr/>
        </p:nvSpPr>
        <p:spPr>
          <a:xfrm>
            <a:off x="779311" y="4283292"/>
            <a:ext cx="1674393" cy="1324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7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77346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apprenant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clique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apprenant clique « Salles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49103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674356" y="2673723"/>
            <a:ext cx="1906243" cy="438979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Poursuivez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645847" y="3986597"/>
            <a:ext cx="3125124" cy="5121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vous faut maintenant réserver la salle.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Elle sera entourée d’un cadre rouge.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30376" y="1874277"/>
            <a:ext cx="3098180" cy="2101737"/>
            <a:chOff x="134604" y="2150773"/>
            <a:chExt cx="3896076" cy="2543765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t="5135" r="10145"/>
            <a:stretch/>
          </p:blipFill>
          <p:spPr>
            <a:xfrm>
              <a:off x="134604" y="2150773"/>
              <a:ext cx="3896076" cy="254376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45772" y="3653280"/>
              <a:ext cx="1484907" cy="648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119984" y="4065857"/>
            <a:ext cx="4407253" cy="15428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25747" y="1765817"/>
            <a:ext cx="3003815" cy="812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Nous avons continué pour vous la saisie. Vos participants sont maintenant sélectionnés.</a:t>
            </a:r>
          </a:p>
        </p:txBody>
      </p:sp>
    </p:spTree>
    <p:extLst>
      <p:ext uri="{BB962C8B-B14F-4D97-AF65-F5344CB8AC3E}">
        <p14:creationId xmlns:p14="http://schemas.microsoft.com/office/powerpoint/2010/main" val="360715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7999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6 : apprenant sélectionne la salle encadrée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806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195235" y="1876529"/>
            <a:ext cx="3546638" cy="2265514"/>
            <a:chOff x="38226" y="4057650"/>
            <a:chExt cx="3948546" cy="251513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8" t="6975" r="8420"/>
            <a:stretch/>
          </p:blipFill>
          <p:spPr>
            <a:xfrm>
              <a:off x="38226" y="4057650"/>
              <a:ext cx="3948546" cy="251513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59595" y="5195455"/>
              <a:ext cx="1667969" cy="816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84317" y="2954830"/>
            <a:ext cx="3294592" cy="2181444"/>
            <a:chOff x="61672" y="2033051"/>
            <a:chExt cx="4042064" cy="2704557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4" t="3519" r="9907"/>
            <a:stretch/>
          </p:blipFill>
          <p:spPr>
            <a:xfrm>
              <a:off x="61672" y="2033051"/>
              <a:ext cx="4042064" cy="270455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026357" y="3248447"/>
              <a:ext cx="1558507" cy="679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61122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29137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7 : apprenant clique sur coche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Apprenant clique flèche heure de début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49463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45115" y="2597429"/>
            <a:ext cx="2896693" cy="707990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ce qu’il faut pour saisir les horaires de la réunion qui aura lieu de 10h à 12h.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948694"/>
            <a:ext cx="277170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journée entière est encore sélectionnée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-91171" y="1990708"/>
            <a:ext cx="5159634" cy="1685437"/>
            <a:chOff x="46893" y="4678076"/>
            <a:chExt cx="5159634" cy="168543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46893" y="4678076"/>
              <a:ext cx="5159634" cy="1685437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2660073" y="6032842"/>
              <a:ext cx="728408" cy="19967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droite 23"/>
            <p:cNvSpPr/>
            <p:nvPr/>
          </p:nvSpPr>
          <p:spPr>
            <a:xfrm rot="8503358">
              <a:off x="2742904" y="5586725"/>
              <a:ext cx="562745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-184689" y="4113478"/>
            <a:ext cx="4339170" cy="1484811"/>
            <a:chOff x="0" y="2288915"/>
            <a:chExt cx="4339170" cy="1484811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26882" r="12292" b="1811"/>
            <a:stretch/>
          </p:blipFill>
          <p:spPr>
            <a:xfrm>
              <a:off x="0" y="2288915"/>
              <a:ext cx="4339170" cy="148481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584" y="3268858"/>
              <a:ext cx="525531" cy="273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71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707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9 : apprenant clique 10.00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Apprenant clique flèche heures de fin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50925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327391" y="1909924"/>
            <a:ext cx="4358909" cy="1711421"/>
            <a:chOff x="22634" y="4500756"/>
            <a:chExt cx="4779818" cy="194326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0" t="31342" r="13755"/>
            <a:stretch/>
          </p:blipFill>
          <p:spPr>
            <a:xfrm>
              <a:off x="22634" y="4500756"/>
              <a:ext cx="4779818" cy="1943268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679881" y="5709384"/>
              <a:ext cx="741201" cy="151089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99057" y="5709384"/>
              <a:ext cx="2003395" cy="7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16825" y="4112456"/>
            <a:ext cx="3919681" cy="1620414"/>
            <a:chOff x="66516" y="2302255"/>
            <a:chExt cx="3919681" cy="1620414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t="7530" r="11087" b="10586"/>
            <a:stretch/>
          </p:blipFill>
          <p:spPr>
            <a:xfrm>
              <a:off x="66516" y="2302255"/>
              <a:ext cx="3919681" cy="156787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66" y="3640119"/>
              <a:ext cx="542633" cy="28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7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16646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11 : apprenant clique sur 12.00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apprenant clique sur « envoyer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9424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</a:t>
                      </a:r>
                      <a:r>
                        <a:rPr lang="fr-FR" sz="1200" dirty="0" smtClean="0"/>
                        <a:t>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71959" y="2690072"/>
            <a:ext cx="2731714" cy="635019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aites ce qu’il faut pour faire parvenir vos invitations aux destinataires.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840057"/>
            <a:ext cx="2879965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bien. Toutes les informations de votre réunion sont maintenant saisies.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800" y="4263795"/>
            <a:ext cx="253271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Bravo, vous avez terminé cet exercice avec succès.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14464" y="1668194"/>
            <a:ext cx="2966543" cy="1794321"/>
            <a:chOff x="171190" y="4275571"/>
            <a:chExt cx="2966543" cy="179432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2"/>
            <a:stretch/>
          </p:blipFill>
          <p:spPr>
            <a:xfrm>
              <a:off x="171190" y="4275571"/>
              <a:ext cx="2966543" cy="1794321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889477" y="5527964"/>
              <a:ext cx="853723" cy="187036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42171" b="52660"/>
          <a:stretch/>
        </p:blipFill>
        <p:spPr>
          <a:xfrm>
            <a:off x="104606" y="3738765"/>
            <a:ext cx="3376349" cy="1373562"/>
          </a:xfrm>
          <a:prstGeom prst="rect">
            <a:avLst/>
          </a:prstGeom>
        </p:spPr>
      </p:pic>
      <p:sp>
        <p:nvSpPr>
          <p:cNvPr id="27" name="Cadre 26"/>
          <p:cNvSpPr/>
          <p:nvPr/>
        </p:nvSpPr>
        <p:spPr>
          <a:xfrm>
            <a:off x="104606" y="4457256"/>
            <a:ext cx="446809" cy="49332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8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4486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47009"/>
                <a:gridCol w="4312227"/>
                <a:gridCol w="904009"/>
                <a:gridCol w="1787236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1184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calendrier (aidé si besoin)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On referme le calendrier.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629621" y="3615414"/>
            <a:ext cx="3364685" cy="971199"/>
          </a:xfrm>
          <a:prstGeom prst="wedgeRectCallout">
            <a:avLst>
              <a:gd name="adj1" fmla="val -46768"/>
              <a:gd name="adj2" fmla="val 734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Observez que cette réunion a été pré-positionnée dans notre calendrier, mais qu’elle est précédée d’une bande hachurée car nous ne l’avons pas encore acceptée.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9149" y="1918324"/>
            <a:ext cx="3111006" cy="618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Avant de répondre à cette invitation, nous allons vérifier nos propres disponibilités.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83728" y="2653218"/>
            <a:ext cx="2296390" cy="625015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Ouvrez votre calendrier en cliquant sur le bouton qui correspond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6250" y="4819880"/>
            <a:ext cx="3548056" cy="499286"/>
          </a:xfrm>
          <a:prstGeom prst="wedgeRectCallout">
            <a:avLst>
              <a:gd name="adj1" fmla="val -47191"/>
              <a:gd name="adj2" fmla="val 895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disponibilité étant vérifiée,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pouvons refermer le calendrier.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339" r="46155" b="41195"/>
          <a:stretch/>
        </p:blipFill>
        <p:spPr>
          <a:xfrm>
            <a:off x="41563" y="2219998"/>
            <a:ext cx="3065318" cy="1811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996" y="3011687"/>
            <a:ext cx="31168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503" y="2665346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949749" y="2692860"/>
            <a:ext cx="3100233" cy="21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dre 25"/>
          <p:cNvSpPr/>
          <p:nvPr/>
        </p:nvSpPr>
        <p:spPr>
          <a:xfrm>
            <a:off x="1796465" y="2469996"/>
            <a:ext cx="446809" cy="4364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13653" r="2099" b="33016"/>
          <a:stretch/>
        </p:blipFill>
        <p:spPr>
          <a:xfrm>
            <a:off x="95405" y="4121516"/>
            <a:ext cx="4712538" cy="1727628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>
            <a:off x="1132609" y="4212149"/>
            <a:ext cx="4738256" cy="125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722163" y="4347590"/>
            <a:ext cx="2163917" cy="130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05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24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95781"/>
              </p:ext>
            </p:extLst>
          </p:nvPr>
        </p:nvGraphicFramePr>
        <p:xfrm>
          <a:off x="2660073" y="1620982"/>
          <a:ext cx="9135917" cy="713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l’invitation, cadre rouges sur les possibilités hormis accepter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bouton « accepter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On regarde les options  « Accepter » une à une rapidement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Envoyer la réponse maintenant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864746"/>
            <a:ext cx="28548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Avant de répondre, voyons les possibilités qui s’offrent à nous.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3005" y="2412677"/>
            <a:ext cx="3418003" cy="812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propose de refuser, d’accepter provisoirement ou de faire une proposition d’horaire si ceux-ci ne nous conviennent pas.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30381" y="3363097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  « Accepter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51310" y="4071330"/>
            <a:ext cx="3021090" cy="564339"/>
          </a:xfrm>
          <a:prstGeom prst="wedgeRectCallout">
            <a:avLst>
              <a:gd name="adj1" fmla="val -58953"/>
              <a:gd name="adj2" fmla="val 3336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voyons que le bouton « Accepter » nous propose trois options.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7" b="70297"/>
          <a:stretch/>
        </p:blipFill>
        <p:spPr>
          <a:xfrm>
            <a:off x="64609" y="2521081"/>
            <a:ext cx="3087215" cy="997527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468892" y="3127245"/>
            <a:ext cx="611764" cy="24980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07918" y="2753591"/>
            <a:ext cx="4436918" cy="47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987136" y="3036975"/>
            <a:ext cx="4488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505210" y="3127245"/>
            <a:ext cx="4303308" cy="9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dre 33"/>
          <p:cNvSpPr/>
          <p:nvPr/>
        </p:nvSpPr>
        <p:spPr>
          <a:xfrm>
            <a:off x="451705" y="2763750"/>
            <a:ext cx="691297" cy="31869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987136" y="2834311"/>
            <a:ext cx="4488873" cy="7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" y="4029645"/>
            <a:ext cx="2535913" cy="227409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27245" y="4570254"/>
            <a:ext cx="3051821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Modifier la réponse avant l’envoi si nous voulons introduire des changements.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55275" y="5130703"/>
            <a:ext cx="2854835" cy="3875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 pas envoyer de réponse du tout.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47602" y="5481325"/>
            <a:ext cx="28548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si tout nous convient, envoyer la réponse maintenant.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51310" y="6173285"/>
            <a:ext cx="2306492" cy="43822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 c’est notre cas, cliquez sur cette dernière option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adre 38"/>
          <p:cNvSpPr/>
          <p:nvPr/>
        </p:nvSpPr>
        <p:spPr>
          <a:xfrm>
            <a:off x="838200" y="4748644"/>
            <a:ext cx="1416627" cy="28013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109355" y="4894118"/>
            <a:ext cx="2815936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4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297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de retour dans la boîte aux lettres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montre le changement dans le calendrier après l’envoi de la réponse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1418813"/>
            <a:ext cx="1543043" cy="31947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51310" y="1833574"/>
            <a:ext cx="26262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la boîte aux lettres.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24147" y="2391890"/>
            <a:ext cx="2480762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vérifions ce qui s’est passé dans notre calendrier.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0870" y="3228780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  « Calendrier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dre 15"/>
          <p:cNvSpPr/>
          <p:nvPr/>
        </p:nvSpPr>
        <p:spPr>
          <a:xfrm>
            <a:off x="171190" y="3746348"/>
            <a:ext cx="1193735" cy="31130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111827" y="3387436"/>
            <a:ext cx="4197928" cy="550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24373" b="26428"/>
          <a:stretch/>
        </p:blipFill>
        <p:spPr>
          <a:xfrm>
            <a:off x="171190" y="4655126"/>
            <a:ext cx="2971800" cy="18703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9" t="44464" r="44732" b="33725"/>
          <a:stretch/>
        </p:blipFill>
        <p:spPr>
          <a:xfrm>
            <a:off x="3381029" y="5868277"/>
            <a:ext cx="1226128" cy="6026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65156" y="4651475"/>
            <a:ext cx="3690292" cy="665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voyons maintenant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la réunion est bien confirmée. Le calendrier s’est mis à jour et la bande hachurée a disparu.</a:t>
            </a:r>
          </a:p>
        </p:txBody>
      </p:sp>
      <p:sp>
        <p:nvSpPr>
          <p:cNvPr id="22" name="Cadre 21"/>
          <p:cNvSpPr/>
          <p:nvPr/>
        </p:nvSpPr>
        <p:spPr>
          <a:xfrm>
            <a:off x="1929241" y="5889474"/>
            <a:ext cx="446809" cy="5814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2171701" y="4779818"/>
            <a:ext cx="2871530" cy="13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751118" y="5213746"/>
            <a:ext cx="1530152" cy="929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36445" y="5595050"/>
            <a:ext cx="840115" cy="311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233" y="5569527"/>
            <a:ext cx="840115" cy="311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0613" y="5508464"/>
            <a:ext cx="2854835" cy="484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 d’avoir suivi cette leçon sur comment répondre à une invitation.</a:t>
            </a:r>
          </a:p>
        </p:txBody>
      </p:sp>
    </p:spTree>
    <p:extLst>
      <p:ext uri="{BB962C8B-B14F-4D97-AF65-F5344CB8AC3E}">
        <p14:creationId xmlns:p14="http://schemas.microsoft.com/office/powerpoint/2010/main" val="75505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1474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76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et partager son 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409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80288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faire découvrir le calendrier (agenda) d’Outlook 2010,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7674" y="3010680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présenter une façon simple de partager votre calendrier avec une autre personne.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8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3325</Words>
  <Application>Microsoft Office PowerPoint</Application>
  <PresentationFormat>Grand écran</PresentationFormat>
  <Paragraphs>1478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Thème Office</vt:lpstr>
      <vt:lpstr>Instant-Learning  Storyboard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Présentation PowerPoint</vt:lpstr>
      <vt:lpstr>Module : Découvrir et partager son calendrier</vt:lpstr>
      <vt:lpstr>Module : Découvrir et partager son calendrier</vt:lpstr>
      <vt:lpstr>Module : Découvrir et partager son calendrier</vt:lpstr>
      <vt:lpstr>Module : Découvrir et partager son calendrier</vt:lpstr>
      <vt:lpstr>Module : Découvrir et partager son calendrier</vt:lpstr>
      <vt:lpstr>Module : Découvrir et partager son calendrier</vt:lpstr>
      <vt:lpstr>Module : Découvrir et partager son calendrier</vt:lpstr>
      <vt:lpstr>Module : Découvrir et partager son calendrier</vt:lpstr>
      <vt:lpstr>Présentation PowerPoint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Présentation PowerPoint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Créer une réunion et réserver une salle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75</cp:revision>
  <dcterms:created xsi:type="dcterms:W3CDTF">2015-12-04T06:34:17Z</dcterms:created>
  <dcterms:modified xsi:type="dcterms:W3CDTF">2015-12-07T13:43:34Z</dcterms:modified>
</cp:coreProperties>
</file>