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82" r:id="rId3"/>
    <p:sldId id="257" r:id="rId4"/>
    <p:sldId id="259" r:id="rId5"/>
    <p:sldId id="260" r:id="rId6"/>
    <p:sldId id="261" r:id="rId7"/>
    <p:sldId id="273" r:id="rId8"/>
    <p:sldId id="265" r:id="rId9"/>
    <p:sldId id="285" r:id="rId10"/>
    <p:sldId id="262" r:id="rId11"/>
    <p:sldId id="263" r:id="rId12"/>
    <p:sldId id="264" r:id="rId13"/>
    <p:sldId id="266" r:id="rId14"/>
    <p:sldId id="267" r:id="rId15"/>
    <p:sldId id="268" r:id="rId16"/>
    <p:sldId id="274" r:id="rId17"/>
    <p:sldId id="272" r:id="rId18"/>
    <p:sldId id="286" r:id="rId19"/>
    <p:sldId id="269" r:id="rId20"/>
    <p:sldId id="270" r:id="rId21"/>
    <p:sldId id="271" r:id="rId22"/>
    <p:sldId id="275" r:id="rId23"/>
    <p:sldId id="279" r:id="rId24"/>
    <p:sldId id="283" r:id="rId25"/>
    <p:sldId id="287" r:id="rId26"/>
    <p:sldId id="276" r:id="rId27"/>
    <p:sldId id="280" r:id="rId28"/>
    <p:sldId id="281" r:id="rId29"/>
    <p:sldId id="284" r:id="rId30"/>
    <p:sldId id="293" r:id="rId31"/>
    <p:sldId id="258" r:id="rId32"/>
    <p:sldId id="291" r:id="rId33"/>
    <p:sldId id="292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45F33-81C0-4992-B7CC-BDF2C3ADC160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95E69-BB9C-4E0F-B48C-15D92225A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3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7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1D7E-5130-4D28-AF6D-9C2276ABA90B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3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9671-2C2E-4140-AF16-43AC71451FB6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54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2A97-DB2B-42E4-B33C-AF3B92365BDA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6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55BD-52AE-42B5-82D8-45881F5072A2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4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D0E2-A141-4BF9-AD10-5A95CF14E408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15D-1F40-4965-B7FB-CC1DBFDBEAF5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7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0E8E-1096-4386-9DCB-7973AF005928}" type="datetime1">
              <a:rPr lang="fr-FR" smtClean="0"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1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18-AF74-4412-917F-727AF85AF5CD}" type="datetime1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5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A380-180B-4671-B870-E9205AD127FD}" type="datetime1">
              <a:rPr lang="fr-FR" smtClean="0"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7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9F1-CD0A-4437-AC01-0B339225AEE3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9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DAA7-FD0A-4F4C-AE8F-9C2E74A17C13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6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56DC-D114-438C-97D5-FED9F52C6719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1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v2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Découvrir Outlook et la messagerie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temps estimé total : 7’ 00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0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à un message et rattacher un fichier</a:t>
            </a:r>
            <a:endParaRPr lang="fr-FR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03461"/>
              </p:ext>
            </p:extLst>
          </p:nvPr>
        </p:nvGraphicFramePr>
        <p:xfrm>
          <a:off x="2660073" y="1049481"/>
          <a:ext cx="9164782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3361460"/>
                <a:gridCol w="987136"/>
                <a:gridCol w="1797628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8424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écran boîte de réception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3238013"/>
            <a:ext cx="3465176" cy="1941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28922" y="2624427"/>
            <a:ext cx="4027331" cy="613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avons vu comment s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connecter à la messagerie. 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Revenons maintenant dans la boîte aux lettres…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5874" y="3290965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…dans laquelle nous avons reçu du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8935" y="5679167"/>
            <a:ext cx="2369392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Ouvrez celui qui est entouré en rouge en effectuant un double-clic… 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dre 18"/>
          <p:cNvSpPr/>
          <p:nvPr/>
        </p:nvSpPr>
        <p:spPr>
          <a:xfrm>
            <a:off x="955948" y="4237778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505210" y="4341687"/>
            <a:ext cx="3377790" cy="158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48325" y="4237777"/>
            <a:ext cx="4943719" cy="614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messages non lus sont stockés dans la boîte de</a:t>
            </a:r>
          </a:p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éception en caractères gras et précédés de ce symbole.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53" y="4477047"/>
            <a:ext cx="362001" cy="31466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185628" y="4920903"/>
            <a:ext cx="467781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Dès qu’un message est consulté, il est considéré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 lu, le gras disparaît et l’enveloppe s’ouvre.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12" y="5018087"/>
            <a:ext cx="314369" cy="31436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1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595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écran montre un courrier ouvert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1754407"/>
            <a:ext cx="2384974" cy="13876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5" y="3748323"/>
            <a:ext cx="8177063" cy="12184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48437" y="1917986"/>
            <a:ext cx="3599372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y sommes.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Remarquez que le ruban a changé et qu’il nous offre les actions liées au traitement du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219" y="2439812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Examinons-les rapidement.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3803141"/>
            <a:ext cx="7014649" cy="11087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36510" y="3498117"/>
            <a:ext cx="3391554" cy="555230"/>
          </a:xfrm>
          <a:prstGeom prst="wedgeRectCallout">
            <a:avLst>
              <a:gd name="adj1" fmla="val -51356"/>
              <a:gd name="adj2" fmla="val 81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avec ce bouton que vous allez pouvoir répondre à votre interlocuteur et uniquement à votre interlocuteur.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3158" y="4341871"/>
            <a:ext cx="3509463" cy="580733"/>
          </a:xfrm>
          <a:prstGeom prst="wedgeRectCallout">
            <a:avLst>
              <a:gd name="adj1" fmla="val -89524"/>
              <a:gd name="adj2" fmla="val -3586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Répondre à tous » est un bouton particulier.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cela de plus près.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7699" y="4872177"/>
            <a:ext cx="5018809" cy="6309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 vous avez reçu un message qui s’adresse à plusieurs personnes, vous pouvez avoir besoin d’envoyer la réponse à l’ensemble de ceux qui l’ont reçu. Vous allez donc utiliser ce bouton.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0503" y="5534788"/>
            <a:ext cx="5974772" cy="8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attention ! À utiliser avec modération !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avez reçu un message d’information générale adressé à 1000 personnes par exemple, si vous choisissez « Répondre à tous », votre réponse sera diffusée à tout le monde, surchargeant inutilement l’infrastructure de messagerie.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11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7" y="5644692"/>
            <a:ext cx="724001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99959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courrier ouvert</a:t>
                      </a: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encadré rouge en cas d’échec sur choix du bouton. Clic « Répondre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584966"/>
            <a:ext cx="7014649" cy="11087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85726" y="1772419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voulez faire suivre le courrier reçu à une autre personne, utilisez le bouton « Transférer ».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6" y="4312478"/>
            <a:ext cx="3767646" cy="16995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7" y="4312903"/>
            <a:ext cx="3195596" cy="5478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8133" y="4812279"/>
            <a:ext cx="2519954" cy="580733"/>
          </a:xfrm>
          <a:prstGeom prst="wedgeRectCallout">
            <a:avLst>
              <a:gd name="adj1" fmla="val -38006"/>
              <a:gd name="adj2" fmla="val 50025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Passons à l’action ! Cliquez sur le bouton qui vous permet d’envoyer une réponse à votre interlocuteur. 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943945" y="2353152"/>
            <a:ext cx="4373434" cy="502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364925" y="4638223"/>
            <a:ext cx="3954458" cy="570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12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157114" y="4476603"/>
            <a:ext cx="324629" cy="338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74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36361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on est sur un écran de réponse courrier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6" y="2170191"/>
            <a:ext cx="3182483" cy="18538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83903" y="2203828"/>
            <a:ext cx="33521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a ouvert un courrier de réponse et a directement inscrit l’adresse mail de notre interlocuteur.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dre 13"/>
          <p:cNvSpPr/>
          <p:nvPr/>
        </p:nvSpPr>
        <p:spPr>
          <a:xfrm>
            <a:off x="536908" y="2595619"/>
            <a:ext cx="1174173" cy="22692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1595561" y="2595619"/>
            <a:ext cx="3527157" cy="113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59575" y="2756227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saisir pour vous l’objet et le texte du message.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1595561" y="3152755"/>
            <a:ext cx="4275303" cy="158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1" y="4270715"/>
            <a:ext cx="1332901" cy="140456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3618" y="4057650"/>
            <a:ext cx="4008226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bouton « Cc » nous permet de mettre en « copie » de notre réponse d’autres interlocuteurs.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83341" y="3261455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quelques détails.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1379148" y="4848021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833830" y="4528401"/>
            <a:ext cx="2950073" cy="44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13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41331" y="3044145"/>
            <a:ext cx="1254230" cy="38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8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4426663"/>
            <a:ext cx="2323553" cy="17452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29519"/>
              </p:ext>
            </p:extLst>
          </p:nvPr>
        </p:nvGraphicFramePr>
        <p:xfrm>
          <a:off x="2660073" y="1620982"/>
          <a:ext cx="9135917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retour écran de saisie réponse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Insertion pièce jointe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Action apprenant clic bouton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cadre rouge d’aide en cas d’échec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fenêtre active des fichiers à attacher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Sélection apprenant document à attacher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Sélection apprenant « Insérer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" y="2313346"/>
            <a:ext cx="3679248" cy="2023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3534" y="3210792"/>
            <a:ext cx="1631373" cy="10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913107" y="2035731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Notre message est prêt mais nous voudrions y adjoindre un document.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8529" y="2757217"/>
            <a:ext cx="2839116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le bouton que vous pensez être le bon pour joindre un document à notre réponse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dre 14"/>
          <p:cNvSpPr/>
          <p:nvPr/>
        </p:nvSpPr>
        <p:spPr>
          <a:xfrm>
            <a:off x="2295769" y="2457625"/>
            <a:ext cx="317237" cy="29959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454387" y="2607421"/>
            <a:ext cx="3520630" cy="603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88315" y="4342250"/>
            <a:ext cx="3744845" cy="555230"/>
          </a:xfrm>
          <a:prstGeom prst="wedgeRectCallout">
            <a:avLst>
              <a:gd name="adj1" fmla="val -55794"/>
              <a:gd name="adj2" fmla="val 8308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fenêtre qui s’ouvre vous permettra de naviguer dans votre arborescence afin de sélectionner les documents concernés.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872518" y="4563608"/>
            <a:ext cx="3111108" cy="8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86563" y="5121395"/>
            <a:ext cx="2682935" cy="47740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Sélectionnez maintenant le document entouré en rouge…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760091" y="4788745"/>
            <a:ext cx="4335909" cy="484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dre 21"/>
          <p:cNvSpPr/>
          <p:nvPr/>
        </p:nvSpPr>
        <p:spPr>
          <a:xfrm>
            <a:off x="615463" y="4867138"/>
            <a:ext cx="1779494" cy="16204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0850" y="5651975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puis « Insérer ».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760091" y="5798127"/>
            <a:ext cx="5316118" cy="283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0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8799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retour courrier prêt avec document attaché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envoie le courrier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Retour boîte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r>
                        <a:rPr lang="fr-FR" baseline="0" dirty="0" smtClean="0"/>
                        <a:t>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33632"/>
          <a:stretch/>
        </p:blipFill>
        <p:spPr>
          <a:xfrm>
            <a:off x="78996" y="2064762"/>
            <a:ext cx="3421220" cy="1312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95364" y="1950461"/>
            <a:ext cx="3288763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constatons que la pièce jointe est maintenant attachée à notre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dre 10"/>
          <p:cNvSpPr/>
          <p:nvPr/>
        </p:nvSpPr>
        <p:spPr>
          <a:xfrm>
            <a:off x="486453" y="2871249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101436" y="2402433"/>
            <a:ext cx="3896591" cy="57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31255" y="2770839"/>
            <a:ext cx="2652872" cy="47112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Puisqu’il est prêt à partir, envoyez-le en sélectionnant le bon bouton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71190" y="2597727"/>
            <a:ext cx="5441820" cy="56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2" y="4081197"/>
            <a:ext cx="3308947" cy="18535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6463" y="4365284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sommes de retour dans notre boîte aux lettres.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3325091" y="4365284"/>
            <a:ext cx="1839191" cy="466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22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405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71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7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0608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 30’’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 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9250" y="2518985"/>
            <a:ext cx="2948354" cy="65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fournir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éléments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permettant de créer un nouveau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230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et envoyer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7743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écran de la boîte mail active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Nouveau message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élect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Avec aide cadre rouge si nécessaire.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" y="1999755"/>
            <a:ext cx="3500563" cy="1792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51310" y="1869841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voici à nouveau dans notre boîte courrier…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5593" y="2315137"/>
            <a:ext cx="291995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…et il nous faut créer et envoyer un message à l’un de nos interlocuteurs.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2587" y="2934119"/>
            <a:ext cx="2689379" cy="3815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ensemble comment faire.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5585" y="3544584"/>
            <a:ext cx="2872901" cy="56025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observant votre écran, cliquez sur le bouton qui vous semble être le bon.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138055" y="2315137"/>
            <a:ext cx="1849581" cy="27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84464" y="2425071"/>
            <a:ext cx="5465618" cy="1533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7" y="4550504"/>
            <a:ext cx="3344684" cy="1952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4464" y="5278582"/>
            <a:ext cx="453736" cy="14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25805" y="5018809"/>
            <a:ext cx="312395" cy="8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02587" y="4633153"/>
            <a:ext cx="3004895" cy="4696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nouveau courrier a bien été créé.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2805545" y="5018809"/>
            <a:ext cx="2254828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19</a:t>
            </a:fld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9176" y="2182458"/>
            <a:ext cx="436630" cy="271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5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7733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 50’’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familiariser avec Outlook 2010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7674" y="3010681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vous présentant ses principales composantes en matière de messagerie et d’agenda.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0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6217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écran nouveau courrier vierge ouvert.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saisit 3 lettres dans la zone de texte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des adresses proposées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clic sur nom entouré en rouge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0" y="2063813"/>
            <a:ext cx="3415579" cy="1993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155" y="2815936"/>
            <a:ext cx="488372" cy="135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3534" y="2569606"/>
            <a:ext cx="374384" cy="54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51310" y="1869841"/>
            <a:ext cx="3405554" cy="42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nous faut maintenant le renseigner.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2593" y="2185032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insérer le destinataire, nous avons plusieurs possibilités.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7322" y="3102027"/>
            <a:ext cx="3561417" cy="903325"/>
          </a:xfrm>
          <a:prstGeom prst="wedgeRectCallout">
            <a:avLst>
              <a:gd name="adj1" fmla="val -59054"/>
              <a:gd name="adj2" fmla="val -260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connaissez son adresse, vous pouvez saisir les premières lettres  dans la zone de texte située à droite du « À » et Outlook va vous afficher des propositions.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dre 14"/>
          <p:cNvSpPr/>
          <p:nvPr/>
        </p:nvSpPr>
        <p:spPr>
          <a:xfrm>
            <a:off x="633534" y="2520480"/>
            <a:ext cx="1779494" cy="16204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019265" y="2567146"/>
            <a:ext cx="3553328" cy="108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191660" y="4218051"/>
            <a:ext cx="2452361" cy="8007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70977" y="4222176"/>
            <a:ext cx="3561417" cy="449412"/>
          </a:xfrm>
          <a:prstGeom prst="wedgeRectCallout">
            <a:avLst>
              <a:gd name="adj1" fmla="val -59054"/>
              <a:gd name="adj2" fmla="val -260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saisir les premières lettres du nom de notre correspondant.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9557" y="4709353"/>
            <a:ext cx="3561417" cy="451999"/>
          </a:xfrm>
          <a:prstGeom prst="wedgeRectCallout">
            <a:avLst>
              <a:gd name="adj1" fmla="val -59054"/>
              <a:gd name="adj2" fmla="val -260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nous propose une liste de noms.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dre 22"/>
          <p:cNvSpPr/>
          <p:nvPr/>
        </p:nvSpPr>
        <p:spPr>
          <a:xfrm>
            <a:off x="171190" y="4603948"/>
            <a:ext cx="1439401" cy="1261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593" y="5275742"/>
            <a:ext cx="3054462" cy="56743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à vous !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le nom qui apparaît dans le cadre rouge.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124816" y="4632998"/>
            <a:ext cx="4610966" cy="1061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7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27501"/>
              </p:ext>
            </p:extLst>
          </p:nvPr>
        </p:nvGraphicFramePr>
        <p:xfrm>
          <a:off x="2660073" y="1620982"/>
          <a:ext cx="9135917" cy="528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A » avec cadre rouge si échec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On affiche la boîte de dialogue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sélectionne nom entouré cadre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Apprenant sélectionne OK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51333"/>
          <a:stretch/>
        </p:blipFill>
        <p:spPr>
          <a:xfrm>
            <a:off x="191660" y="2063814"/>
            <a:ext cx="3415579" cy="9703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545" y="2795155"/>
            <a:ext cx="477982" cy="18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51310" y="1869841"/>
            <a:ext cx="3956272" cy="42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 de notre correspondant est bien en place.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997527" y="2213264"/>
            <a:ext cx="3875809" cy="38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62102" y="2445842"/>
            <a:ext cx="4444243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faire un petit retour en arrière pour vous montrer une autre façon de faire qui pourrait vous être utile.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b="63530"/>
          <a:stretch/>
        </p:blipFill>
        <p:spPr>
          <a:xfrm>
            <a:off x="156457" y="3610562"/>
            <a:ext cx="3450781" cy="7120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2674" y="4094017"/>
            <a:ext cx="394854" cy="62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902386" y="3233599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le bouton « À » situé à gauche,…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6" y="5336781"/>
            <a:ext cx="1804737" cy="115753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7" y="4412461"/>
            <a:ext cx="2166765" cy="14342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64925" y="5881255"/>
            <a:ext cx="880403" cy="35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adre 23"/>
          <p:cNvSpPr/>
          <p:nvPr/>
        </p:nvSpPr>
        <p:spPr>
          <a:xfrm>
            <a:off x="350092" y="4858868"/>
            <a:ext cx="1779494" cy="1287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93587" y="4510340"/>
            <a:ext cx="2941158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…puis sélectionnez le nom entouré en rouge, dans notre exemple,…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2214" y="5336781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…enfin, sélectionnez « OK » pour valider.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578268" y="3410754"/>
            <a:ext cx="4499264" cy="703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dre 28"/>
          <p:cNvSpPr/>
          <p:nvPr/>
        </p:nvSpPr>
        <p:spPr>
          <a:xfrm>
            <a:off x="352220" y="3973734"/>
            <a:ext cx="250454" cy="25053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1897234" y="4779818"/>
            <a:ext cx="3204704" cy="143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dre 31"/>
          <p:cNvSpPr/>
          <p:nvPr/>
        </p:nvSpPr>
        <p:spPr>
          <a:xfrm>
            <a:off x="2084457" y="6303879"/>
            <a:ext cx="347016" cy="22501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2245328" y="5434043"/>
            <a:ext cx="3220290" cy="987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1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9185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revenu dans le mail adresse renseignée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Saisie objet et texte message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Apprenant clique sur bouton « Envoyer » avec aide cadre rouge si besoin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Retour boîte mail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38914"/>
          <a:stretch/>
        </p:blipFill>
        <p:spPr>
          <a:xfrm>
            <a:off x="78996" y="2044794"/>
            <a:ext cx="3415579" cy="1217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467382" y="2784764"/>
            <a:ext cx="446809" cy="12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51310" y="1869841"/>
            <a:ext cx="3904317" cy="384986"/>
          </a:xfrm>
          <a:prstGeom prst="wedgeRectCallout">
            <a:avLst>
              <a:gd name="adj1" fmla="val -49576"/>
              <a:gd name="adj2" fmla="val 948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 de notre correspondant est bien en place.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9723" y="2569494"/>
            <a:ext cx="3637304" cy="454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saisir pour vous l’objet et le texte du message et vous pourrez l’envoyer.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7637" y="2971801"/>
            <a:ext cx="4094018" cy="659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Notez que renseigner « l’objet » peut avoir son importance car c’est ce que le destinataire va voir, influençant la lecture ou non-lecture de votre message.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3501506"/>
            <a:ext cx="3839684" cy="20576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4925" y="4073235"/>
            <a:ext cx="1388666" cy="55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397014" y="3997611"/>
            <a:ext cx="2707895" cy="51204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est prêt. Cliquez sur le bouton qui permet d’envoyer le courrier.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78996" y="4090602"/>
            <a:ext cx="336249" cy="32606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47120" y="4253632"/>
            <a:ext cx="5322407" cy="16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5376081"/>
            <a:ext cx="1991478" cy="11155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24805" y="5456830"/>
            <a:ext cx="303463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sommes de retour dans notre boîte </a:t>
            </a:r>
            <a:r>
              <a:rPr lang="fr-FR"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réception,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ayant terminé cette leçon.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57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8375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37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82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2862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 20’’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9250" y="2627474"/>
            <a:ext cx="2948354" cy="65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montrer comment supprimer un courrier,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309900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comment purger définitivement les éléments supprimés.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60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5291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objectif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Ecran de la boîte aux lettres ouverte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Apprenant clique sur bouton « Supprimer » avec aide cadre rouge si nécessaire.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Feedback style « bravo » sur succès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4751310" y="1869841"/>
            <a:ext cx="4143308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Après avoir vu comment créer, envoyer et répondre à un courrier, regardons comment les supprimer.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2242605"/>
            <a:ext cx="3454322" cy="19349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4277" y="3510686"/>
            <a:ext cx="3242072" cy="63436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des boutons est très explicite.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Trouvez-le et cliquez dessus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dre 12"/>
          <p:cNvSpPr/>
          <p:nvPr/>
        </p:nvSpPr>
        <p:spPr>
          <a:xfrm>
            <a:off x="827809" y="2348345"/>
            <a:ext cx="285082" cy="29843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966356" y="2535384"/>
            <a:ext cx="4831771" cy="119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83548" y="2625995"/>
            <a:ext cx="3285043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Sélectionnez le courrier à supprimer qui est entouré en rouge en cliquant dessus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966355" y="3255549"/>
            <a:ext cx="1779494" cy="16204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2566555" y="2930236"/>
            <a:ext cx="2763529" cy="40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34438" y="4375168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pouvons constater que le courrier a disparu.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49982" y="4833291"/>
            <a:ext cx="3304309" cy="746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Néanmoins, s’il a bien disparu de notre boîte de réception, il est encore stocké quelque part avec tous les courriers que nous avions pu supprimer ces derniers temps.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51070" y="5185064"/>
            <a:ext cx="3170927" cy="13389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69373" y="6040026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1112891" y="4833291"/>
            <a:ext cx="3947482" cy="1309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26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8" y="5606384"/>
            <a:ext cx="724001" cy="571580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 rot="292373">
            <a:off x="8418901" y="4137064"/>
            <a:ext cx="3674385" cy="2454489"/>
            <a:chOff x="4242573" y="2034671"/>
            <a:chExt cx="3674385" cy="2454489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 rot="21308766">
              <a:off x="4839925" y="2606175"/>
              <a:ext cx="25450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fr-FR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 est très </a:t>
              </a:r>
              <a:r>
                <a:rPr lang="fr-FR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important de vider ce stock de courriers régulièrement, pour </a:t>
              </a:r>
              <a:r>
                <a:rPr lang="fr-FR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éviter d’engorger la </a:t>
              </a:r>
              <a:r>
                <a:rPr lang="fr-FR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boîte de réception.</a:t>
              </a:r>
            </a:p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04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5992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écran boîte aux lettres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onglet « fichier 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menu déroulant « éléments supprimés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bouton  « Vider le dossier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78995" y="2011135"/>
            <a:ext cx="4410113" cy="1862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7298" y="3009624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751310" y="1869841"/>
            <a:ext cx="2689379" cy="4057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comment faire.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6404" y="2492817"/>
            <a:ext cx="2176060" cy="46250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Faites un clic-droit sur « Eléments supprimés »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171189" y="3279949"/>
            <a:ext cx="726109" cy="178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838200" y="2742722"/>
            <a:ext cx="4409209" cy="656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38559" y="3286465"/>
            <a:ext cx="2731522" cy="688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S’affiche alors le menu déroulant qui va vous permettre de vider ce stock de courriers supprimés.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7409" y="4219723"/>
            <a:ext cx="2193280" cy="528922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maintenant sur « Vider le dossier »…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27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11503" r="25523" b="10166"/>
          <a:stretch/>
        </p:blipFill>
        <p:spPr>
          <a:xfrm>
            <a:off x="121619" y="3936068"/>
            <a:ext cx="2213263" cy="3044536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>
            <a:off x="1745673" y="3865418"/>
            <a:ext cx="3320731" cy="768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859973" y="4634345"/>
            <a:ext cx="3446534" cy="1246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dre 24"/>
          <p:cNvSpPr/>
          <p:nvPr/>
        </p:nvSpPr>
        <p:spPr>
          <a:xfrm>
            <a:off x="156781" y="5755457"/>
            <a:ext cx="2122544" cy="21482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1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1491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fenêtre de confirmation de suppression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bouton « Oui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écran de validation « éléments supprimés » vide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38598" r="19188" b="39282"/>
          <a:stretch/>
        </p:blipFill>
        <p:spPr>
          <a:xfrm>
            <a:off x="169718" y="1999227"/>
            <a:ext cx="3979718" cy="101831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3"/>
          <a:stretch/>
        </p:blipFill>
        <p:spPr>
          <a:xfrm>
            <a:off x="107141" y="4264704"/>
            <a:ext cx="4752573" cy="150499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04509" y="1900937"/>
            <a:ext cx="2649681" cy="4860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…puis confirmez la suppression en cliquant sur le bouton</a:t>
            </a:r>
            <a:r>
              <a:rPr lang="fr-FR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Oui »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dre 20"/>
          <p:cNvSpPr/>
          <p:nvPr/>
        </p:nvSpPr>
        <p:spPr>
          <a:xfrm>
            <a:off x="1505210" y="2614405"/>
            <a:ext cx="661432" cy="26597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2026357" y="1995692"/>
            <a:ext cx="3014102" cy="769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00060" y="3835679"/>
            <a:ext cx="2822496" cy="656218"/>
          </a:xfrm>
          <a:prstGeom prst="wedgeRectCallout">
            <a:avLst>
              <a:gd name="adj1" fmla="val -44763"/>
              <a:gd name="adj2" fmla="val 767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L’indication que ce dossier est maintenant vide montre que le stock a bien été définitivement supprimé.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2596163" y="3960842"/>
            <a:ext cx="2973364" cy="105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466619" y="5418124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Ceci termine notre tutoriel sur la présentation de la messagerie.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90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633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02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050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écran portail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Opievoy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cadre rouge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détail mes applications</a:t>
                      </a:r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Clic sur Mess. Outlook 2010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r>
                        <a:rPr lang="fr-FR" sz="1100" dirty="0" smtClean="0"/>
                        <a:t>On met</a:t>
                      </a:r>
                      <a:r>
                        <a:rPr lang="fr-FR" sz="1100" baseline="0" dirty="0" smtClean="0"/>
                        <a:t> alors en avant le bouton « Personnaliser »</a:t>
                      </a:r>
                      <a:endParaRPr lang="fr-FR" sz="11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" name="Rectangle 2"/>
          <p:cNvSpPr/>
          <p:nvPr/>
        </p:nvSpPr>
        <p:spPr>
          <a:xfrm>
            <a:off x="6372390" y="2867372"/>
            <a:ext cx="2689379" cy="547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vous y connecter de plusieurs manières.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0399" y="3590733"/>
            <a:ext cx="3747387" cy="697432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 vous êtes sur le portail </a:t>
            </a:r>
            <a:r>
              <a:rPr lang="fr-FR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Opievoy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vous pouvez y accéder en cliquant sur le lien « Messagerie Outlook 2010 » du pavé « Mes applications ».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1310" y="6005076"/>
            <a:ext cx="2689379" cy="3653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…et voyons comment il se présente.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2729" y="5050849"/>
            <a:ext cx="1443270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dessus… 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34091" y="2283645"/>
            <a:ext cx="2982989" cy="691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2010 est l’outil bureautique utilisé par l’OPIEVOY et dont nous allons explorer l’Agenda et la Messagerie 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2182091" y="3699164"/>
            <a:ext cx="2701636" cy="477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3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" y="2065625"/>
            <a:ext cx="2638786" cy="18880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6372" y="3170612"/>
            <a:ext cx="721974" cy="140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8" t="53940" r="12237"/>
          <a:stretch/>
        </p:blipFill>
        <p:spPr>
          <a:xfrm>
            <a:off x="216824" y="3985261"/>
            <a:ext cx="2167954" cy="258453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42506" y="4328126"/>
            <a:ext cx="1922711" cy="27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 flipH="1" flipV="1">
            <a:off x="2115169" y="4520010"/>
            <a:ext cx="2635230" cy="66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89" y="3531043"/>
            <a:ext cx="562053" cy="543001"/>
          </a:xfrm>
          <a:prstGeom prst="rect">
            <a:avLst/>
          </a:prstGeom>
        </p:spPr>
      </p:pic>
      <p:sp>
        <p:nvSpPr>
          <p:cNvPr id="29" name="Chevron 28"/>
          <p:cNvSpPr/>
          <p:nvPr/>
        </p:nvSpPr>
        <p:spPr>
          <a:xfrm>
            <a:off x="8530765" y="3690200"/>
            <a:ext cx="484632" cy="484632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 rot="292373">
            <a:off x="9110607" y="3426039"/>
            <a:ext cx="2787940" cy="1914773"/>
            <a:chOff x="4242573" y="2034671"/>
            <a:chExt cx="3674385" cy="2454489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 rot="21308766">
              <a:off x="4908752" y="2447361"/>
              <a:ext cx="2545065" cy="18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Rappel :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 lien sur cette messagerie n’apparaîtra que si vous l’avez activé en personnalisant vos applications.</a:t>
              </a:r>
            </a:p>
            <a:p>
              <a:pPr algn="ctr"/>
              <a:endParaRPr lang="fr-FR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708438" y="4051208"/>
            <a:ext cx="658313" cy="157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 flipH="1" flipV="1">
            <a:off x="2384778" y="4208684"/>
            <a:ext cx="7167152" cy="542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84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92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62358"/>
              </p:ext>
            </p:extLst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41218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icône supprimer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45554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" y="1689550"/>
            <a:ext cx="3465176" cy="19472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3709" y="1826027"/>
            <a:ext cx="4143308" cy="96687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cet exercice il va falloir que vous supprimiez un courrier dans votre boîte aux lettres.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étant fait, il vous faudra vider  les « éléments supprimés ».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797735" y="2421603"/>
            <a:ext cx="4125083" cy="24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82491" y="2939672"/>
            <a:ext cx="2421082" cy="6971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 !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Supprimez le courrier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entouré en rouge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dre 15"/>
          <p:cNvSpPr/>
          <p:nvPr/>
        </p:nvSpPr>
        <p:spPr>
          <a:xfrm>
            <a:off x="876408" y="2727613"/>
            <a:ext cx="1842655" cy="16147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202873" y="2792904"/>
            <a:ext cx="3310836" cy="425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02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62358"/>
              </p:ext>
            </p:extLst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94461"/>
              </p:ext>
            </p:extLst>
          </p:nvPr>
        </p:nvGraphicFramePr>
        <p:xfrm>
          <a:off x="3667990" y="1620982"/>
          <a:ext cx="8128000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faire un clic-droit sur « Eléments supprimés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sur « vider le dossier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valider en cliquant « Oui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27661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36188" y="2515851"/>
            <a:ext cx="3399994" cy="601422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Maintenant, faites les actions nécessaires pour vider tous les éléments supprimés en stock.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92939" y="1418813"/>
            <a:ext cx="3465176" cy="1463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27617" y="1948694"/>
            <a:ext cx="2771709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le courrier été supprimé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800" y="4575559"/>
            <a:ext cx="2636627" cy="5887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Bravo, vous avez terminé cet exercice avec succès.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38598" r="19188" b="39282"/>
          <a:stretch/>
        </p:blipFill>
        <p:spPr>
          <a:xfrm>
            <a:off x="92939" y="5673698"/>
            <a:ext cx="2921826" cy="747622"/>
          </a:xfrm>
          <a:prstGeom prst="rect">
            <a:avLst/>
          </a:prstGeom>
        </p:spPr>
      </p:pic>
      <p:sp>
        <p:nvSpPr>
          <p:cNvPr id="31" name="Cadre 30"/>
          <p:cNvSpPr/>
          <p:nvPr/>
        </p:nvSpPr>
        <p:spPr>
          <a:xfrm>
            <a:off x="1105174" y="6099722"/>
            <a:ext cx="445790" cy="26597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32</a:t>
            </a:fld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11503" r="25523" b="10166"/>
          <a:stretch/>
        </p:blipFill>
        <p:spPr>
          <a:xfrm>
            <a:off x="142670" y="2763721"/>
            <a:ext cx="2213263" cy="3044536"/>
          </a:xfrm>
          <a:prstGeom prst="rect">
            <a:avLst/>
          </a:prstGeom>
        </p:spPr>
      </p:pic>
      <p:sp>
        <p:nvSpPr>
          <p:cNvPr id="32" name="Cadre 31"/>
          <p:cNvSpPr/>
          <p:nvPr/>
        </p:nvSpPr>
        <p:spPr>
          <a:xfrm>
            <a:off x="139816" y="4575559"/>
            <a:ext cx="1365394" cy="25621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Cadre 32"/>
          <p:cNvSpPr/>
          <p:nvPr/>
        </p:nvSpPr>
        <p:spPr>
          <a:xfrm>
            <a:off x="171190" y="2400187"/>
            <a:ext cx="726109" cy="178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5729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83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2573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Surlignage ou encadrement des composantes en conservant l’écran principal.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894779"/>
            <a:ext cx="3405554" cy="490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Notre messagerie s’est ouverte sur cet écran.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Regardons ce qu’il propose.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68819" y="2726042"/>
            <a:ext cx="2832988" cy="37858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partie haute s’appelle le « ruban ».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5545" y="3534077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se compose de ces onglets.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4995" y="4489482"/>
            <a:ext cx="3036005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…et d’un ensemble de commandes qui permettent de mettre en œuvre les actions disponibles.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27" y="3871673"/>
            <a:ext cx="2469320" cy="7282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564375" y="3039518"/>
            <a:ext cx="2990185" cy="44590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42" y="5179307"/>
            <a:ext cx="4659457" cy="963558"/>
          </a:xfrm>
          <a:prstGeom prst="rect">
            <a:avLst/>
          </a:prstGeom>
        </p:spPr>
      </p:pic>
      <p:cxnSp>
        <p:nvCxnSpPr>
          <p:cNvPr id="29" name="Connecteur droit 28"/>
          <p:cNvCxnSpPr/>
          <p:nvPr/>
        </p:nvCxnSpPr>
        <p:spPr>
          <a:xfrm flipH="1">
            <a:off x="4751310" y="2815936"/>
            <a:ext cx="1316981" cy="43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888673" y="3871673"/>
            <a:ext cx="1288472" cy="24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3917373" y="4946073"/>
            <a:ext cx="1236826" cy="592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4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9" y="1912972"/>
            <a:ext cx="2626953" cy="1534750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 flipH="1">
            <a:off x="2150918" y="2384892"/>
            <a:ext cx="2732809" cy="34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48455" y="5281958"/>
            <a:ext cx="3050148" cy="599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chaque onglet, correspond une série de commandes adaptées.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7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0250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montre chacun avec un encadré rouge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" y="4038733"/>
            <a:ext cx="2543345" cy="14970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51310" y="1864186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 cette partie vous allez trouver les divers outils disponibles.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51039" y="2585672"/>
            <a:ext cx="3509463" cy="92997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Ceux qui nous concernent directement pour ce tutoriel sont le « Courrier » (messagerie) et le « Calendrier » (agenda).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9017" y="3750821"/>
            <a:ext cx="3509463" cy="57582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terme « Contacts 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désigne le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Carnet d’adresses.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51310" y="4811569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notre cas, « Courrier » étant sélectionné, les dossiers et éléments relatifs au « Courrier 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s’affichent dans le cadre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supérieur.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721960" y="4613564"/>
            <a:ext cx="4172158" cy="65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602673" y="4145973"/>
            <a:ext cx="4914900" cy="95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20190" y="5586860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la même logique, s’affichent dans la partie centrale, les détails de ce qui est sélectionné à l’intérieur du « Courrier ».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1828800" y="5209176"/>
            <a:ext cx="3688773" cy="93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dre 25"/>
          <p:cNvSpPr/>
          <p:nvPr/>
        </p:nvSpPr>
        <p:spPr>
          <a:xfrm>
            <a:off x="0" y="4998027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2327564" y="2296391"/>
            <a:ext cx="2566554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5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346" y="4396362"/>
            <a:ext cx="690801" cy="511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50696" y="4741330"/>
            <a:ext cx="1649603" cy="634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9" y="1912972"/>
            <a:ext cx="2626953" cy="15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31293"/>
              </p:ext>
            </p:extLst>
          </p:nvPr>
        </p:nvGraphicFramePr>
        <p:xfrm>
          <a:off x="2660073" y="1620982"/>
          <a:ext cx="9135917" cy="4794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94670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L’apprenant clique sur le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" y="1902947"/>
            <a:ext cx="2543345" cy="1497058"/>
          </a:xfrm>
          <a:prstGeom prst="rect">
            <a:avLst/>
          </a:prstGeom>
        </p:spPr>
      </p:pic>
      <p:sp>
        <p:nvSpPr>
          <p:cNvPr id="11" name="Cadre 10"/>
          <p:cNvSpPr/>
          <p:nvPr/>
        </p:nvSpPr>
        <p:spPr>
          <a:xfrm>
            <a:off x="2428424" y="2231984"/>
            <a:ext cx="200271" cy="109310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1594" y="1941617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Enfin, c’est ici que vous allez pouvoir afficher la barre des tâches et le volet de lecture.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>
            <a:stCxn id="10" idx="3"/>
          </p:cNvCxnSpPr>
          <p:nvPr/>
        </p:nvCxnSpPr>
        <p:spPr>
          <a:xfrm flipV="1">
            <a:off x="2615666" y="2369128"/>
            <a:ext cx="2356103" cy="28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25564" y="2859976"/>
            <a:ext cx="2527389" cy="580733"/>
          </a:xfrm>
          <a:prstGeom prst="wedgeRectCallout">
            <a:avLst>
              <a:gd name="adj1" fmla="val -76652"/>
              <a:gd name="adj2" fmla="val 10662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Sélectionnez « Calendrier » et voyez ce qui se passe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dre 18"/>
          <p:cNvSpPr/>
          <p:nvPr/>
        </p:nvSpPr>
        <p:spPr>
          <a:xfrm>
            <a:off x="78996" y="2942524"/>
            <a:ext cx="703494" cy="18514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>
            <a:endCxn id="16" idx="1"/>
          </p:cNvCxnSpPr>
          <p:nvPr/>
        </p:nvCxnSpPr>
        <p:spPr>
          <a:xfrm>
            <a:off x="457200" y="2942524"/>
            <a:ext cx="5068364" cy="207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" y="3489848"/>
            <a:ext cx="2536670" cy="14877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71769" y="3768233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partie gauche et la partie centrale se sont mises à jour.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8857" y="4547914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Souvenez-vous, nous nous étions connectés via le portail OPIEVOY…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83828" y="5021671"/>
            <a:ext cx="3387436" cy="5790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…mais vous pouvez aussi le faire à partir de l’écran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indows de votre ordinateur, en cliquant sur le raccourci si vous l’avez installé.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" y="5021749"/>
            <a:ext cx="2348345" cy="17190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2" y="6232707"/>
            <a:ext cx="180642" cy="157334"/>
          </a:xfrm>
          <a:prstGeom prst="rect">
            <a:avLst/>
          </a:prstGeom>
        </p:spPr>
      </p:pic>
      <p:sp>
        <p:nvSpPr>
          <p:cNvPr id="28" name="Cadre 27"/>
          <p:cNvSpPr/>
          <p:nvPr/>
        </p:nvSpPr>
        <p:spPr>
          <a:xfrm>
            <a:off x="340422" y="6048611"/>
            <a:ext cx="180642" cy="40377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838200" y="5182969"/>
            <a:ext cx="4991100" cy="123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52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745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42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la </a:t>
            </a:r>
            <a:r>
              <a:rPr lang="fr-FR" sz="1800" dirty="0"/>
              <a:t>messagerie - Répondre à un message et rattacher un fichier</a:t>
            </a:r>
            <a:endParaRPr lang="fr-FR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83036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2’ 20’’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 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9250" y="2518985"/>
            <a:ext cx="2948354" cy="65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fournir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éléments de base vous permettant d’utiliser votre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messagerie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3128509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ire, faire suivre et répondre à un courrier,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872" y="3572380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y joindre un document.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320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2705</Words>
  <Application>Microsoft Office PowerPoint</Application>
  <PresentationFormat>Grand écran</PresentationFormat>
  <Paragraphs>960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Thème Office</vt:lpstr>
      <vt:lpstr>Projet OPIEVOY Migration didacticiel Storyboard v2</vt:lpstr>
      <vt:lpstr>Module : Découvrir Outlook</vt:lpstr>
      <vt:lpstr>Module : Découvrir Outlook</vt:lpstr>
      <vt:lpstr>Module : Découvrir Outlook</vt:lpstr>
      <vt:lpstr>Module : Découvrir Outlook</vt:lpstr>
      <vt:lpstr>Module : Découvrir Outlook</vt:lpstr>
      <vt:lpstr>Module : Découvrir Outlook</vt:lpstr>
      <vt:lpstr>Présentation PowerPoint</vt:lpstr>
      <vt:lpstr>Module : Découvrir la messagerie -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Présentation PowerPoint</vt:lpstr>
      <vt:lpstr>Module : Créer et envoyer un courrier</vt:lpstr>
      <vt:lpstr>Module : Créer et envoyer un courrier</vt:lpstr>
      <vt:lpstr>Module : Créer et envoyer un courrier</vt:lpstr>
      <vt:lpstr>Module : Créer et envoyer un courrier</vt:lpstr>
      <vt:lpstr>Module : Créer et envoyer un courrier</vt:lpstr>
      <vt:lpstr>Module : Créer et envoyer un courrier</vt:lpstr>
      <vt:lpstr>Présentation PowerPoint</vt:lpstr>
      <vt:lpstr>Module : Supprimer un courrier</vt:lpstr>
      <vt:lpstr>Module : Supprimer un courrier</vt:lpstr>
      <vt:lpstr>Module : Supprimer un courrier</vt:lpstr>
      <vt:lpstr>Module : Supprimer un courrier</vt:lpstr>
      <vt:lpstr>Module : Supprimer un courrier</vt:lpstr>
      <vt:lpstr>Présentation PowerPoint</vt:lpstr>
      <vt:lpstr>Module : Exercice – Supprimer un courrier</vt:lpstr>
      <vt:lpstr>Module : Exercice – Supprimer un courrier</vt:lpstr>
      <vt:lpstr>Module : Exercice – Supprimer un courrier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Instant-Learning  Storyboard</dc:title>
  <dc:creator>Formation4</dc:creator>
  <cp:lastModifiedBy>Formation4</cp:lastModifiedBy>
  <cp:revision>108</cp:revision>
  <dcterms:created xsi:type="dcterms:W3CDTF">2015-11-23T09:35:02Z</dcterms:created>
  <dcterms:modified xsi:type="dcterms:W3CDTF">2015-12-21T13:51:54Z</dcterms:modified>
</cp:coreProperties>
</file>